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2"/>
  </p:notesMasterIdLst>
  <p:sldIdLst>
    <p:sldId id="293" r:id="rId2"/>
    <p:sldId id="294" r:id="rId3"/>
    <p:sldId id="297" r:id="rId4"/>
    <p:sldId id="355" r:id="rId5"/>
    <p:sldId id="376" r:id="rId6"/>
    <p:sldId id="296" r:id="rId7"/>
    <p:sldId id="451" r:id="rId8"/>
    <p:sldId id="356" r:id="rId9"/>
    <p:sldId id="299" r:id="rId10"/>
    <p:sldId id="369" r:id="rId11"/>
    <p:sldId id="303" r:id="rId12"/>
    <p:sldId id="365" r:id="rId13"/>
    <p:sldId id="445" r:id="rId14"/>
    <p:sldId id="446" r:id="rId15"/>
    <p:sldId id="447" r:id="rId16"/>
    <p:sldId id="448" r:id="rId17"/>
    <p:sldId id="449" r:id="rId18"/>
    <p:sldId id="450" r:id="rId19"/>
    <p:sldId id="452" r:id="rId20"/>
    <p:sldId id="308" r:id="rId21"/>
    <p:sldId id="306" r:id="rId22"/>
    <p:sldId id="307" r:id="rId23"/>
    <p:sldId id="310" r:id="rId24"/>
    <p:sldId id="311" r:id="rId25"/>
    <p:sldId id="377" r:id="rId26"/>
    <p:sldId id="389" r:id="rId27"/>
    <p:sldId id="312" r:id="rId28"/>
    <p:sldId id="313" r:id="rId29"/>
    <p:sldId id="314" r:id="rId30"/>
    <p:sldId id="318" r:id="rId31"/>
    <p:sldId id="319" r:id="rId32"/>
    <p:sldId id="320" r:id="rId33"/>
    <p:sldId id="321" r:id="rId34"/>
    <p:sldId id="378" r:id="rId35"/>
    <p:sldId id="379" r:id="rId36"/>
    <p:sldId id="380" r:id="rId37"/>
    <p:sldId id="381" r:id="rId38"/>
    <p:sldId id="382" r:id="rId39"/>
    <p:sldId id="383" r:id="rId40"/>
    <p:sldId id="384" r:id="rId41"/>
    <p:sldId id="390" r:id="rId42"/>
    <p:sldId id="420" r:id="rId43"/>
    <p:sldId id="385" r:id="rId44"/>
    <p:sldId id="386" r:id="rId45"/>
    <p:sldId id="387" r:id="rId46"/>
    <p:sldId id="322" r:id="rId47"/>
    <p:sldId id="263" r:id="rId48"/>
    <p:sldId id="323" r:id="rId49"/>
    <p:sldId id="265" r:id="rId50"/>
    <p:sldId id="289" r:id="rId51"/>
    <p:sldId id="391" r:id="rId52"/>
    <p:sldId id="392" r:id="rId53"/>
    <p:sldId id="325" r:id="rId54"/>
    <p:sldId id="326" r:id="rId55"/>
    <p:sldId id="267" r:id="rId56"/>
    <p:sldId id="393" r:id="rId57"/>
    <p:sldId id="327" r:id="rId58"/>
    <p:sldId id="268" r:id="rId59"/>
    <p:sldId id="330" r:id="rId60"/>
    <p:sldId id="354" r:id="rId61"/>
    <p:sldId id="332" r:id="rId62"/>
    <p:sldId id="333" r:id="rId63"/>
    <p:sldId id="270" r:id="rId64"/>
    <p:sldId id="334" r:id="rId65"/>
    <p:sldId id="335" r:id="rId66"/>
    <p:sldId id="394" r:id="rId67"/>
    <p:sldId id="336" r:id="rId68"/>
    <p:sldId id="338" r:id="rId69"/>
    <p:sldId id="272" r:id="rId70"/>
    <p:sldId id="273" r:id="rId71"/>
    <p:sldId id="339" r:id="rId72"/>
    <p:sldId id="396" r:id="rId73"/>
    <p:sldId id="395" r:id="rId74"/>
    <p:sldId id="398" r:id="rId75"/>
    <p:sldId id="399" r:id="rId76"/>
    <p:sldId id="400" r:id="rId77"/>
    <p:sldId id="401" r:id="rId78"/>
    <p:sldId id="402" r:id="rId79"/>
    <p:sldId id="403" r:id="rId80"/>
    <p:sldId id="404" r:id="rId81"/>
    <p:sldId id="405" r:id="rId82"/>
    <p:sldId id="406" r:id="rId83"/>
    <p:sldId id="407" r:id="rId84"/>
    <p:sldId id="409" r:id="rId85"/>
    <p:sldId id="408" r:id="rId86"/>
    <p:sldId id="411" r:id="rId87"/>
    <p:sldId id="412" r:id="rId88"/>
    <p:sldId id="413" r:id="rId89"/>
    <p:sldId id="414" r:id="rId90"/>
    <p:sldId id="415" r:id="rId91"/>
    <p:sldId id="416" r:id="rId92"/>
    <p:sldId id="417" r:id="rId93"/>
    <p:sldId id="418" r:id="rId94"/>
    <p:sldId id="419" r:id="rId95"/>
    <p:sldId id="340" r:id="rId96"/>
    <p:sldId id="341" r:id="rId97"/>
    <p:sldId id="443" r:id="rId98"/>
    <p:sldId id="444" r:id="rId99"/>
    <p:sldId id="342" r:id="rId100"/>
    <p:sldId id="343" r:id="rId101"/>
    <p:sldId id="344" r:id="rId102"/>
    <p:sldId id="346" r:id="rId103"/>
    <p:sldId id="345" r:id="rId104"/>
    <p:sldId id="347" r:id="rId105"/>
    <p:sldId id="348" r:id="rId106"/>
    <p:sldId id="349" r:id="rId107"/>
    <p:sldId id="350" r:id="rId108"/>
    <p:sldId id="351" r:id="rId109"/>
    <p:sldId id="352" r:id="rId110"/>
    <p:sldId id="421" r:id="rId111"/>
    <p:sldId id="423" r:id="rId112"/>
    <p:sldId id="424" r:id="rId113"/>
    <p:sldId id="425" r:id="rId114"/>
    <p:sldId id="426" r:id="rId115"/>
    <p:sldId id="427" r:id="rId116"/>
    <p:sldId id="428" r:id="rId117"/>
    <p:sldId id="429" r:id="rId118"/>
    <p:sldId id="430" r:id="rId119"/>
    <p:sldId id="431" r:id="rId120"/>
    <p:sldId id="432" r:id="rId121"/>
    <p:sldId id="433" r:id="rId122"/>
    <p:sldId id="436" r:id="rId123"/>
    <p:sldId id="437" r:id="rId124"/>
    <p:sldId id="434" r:id="rId125"/>
    <p:sldId id="435" r:id="rId126"/>
    <p:sldId id="438" r:id="rId127"/>
    <p:sldId id="439" r:id="rId128"/>
    <p:sldId id="440" r:id="rId129"/>
    <p:sldId id="441" r:id="rId130"/>
    <p:sldId id="442" r:id="rId1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1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1F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4"/>
    <p:restoredTop sz="81495" autoAdjust="0"/>
  </p:normalViewPr>
  <p:slideViewPr>
    <p:cSldViewPr snapToGrid="0" showGuides="1">
      <p:cViewPr varScale="1">
        <p:scale>
          <a:sx n="73" d="100"/>
          <a:sy n="73" d="100"/>
        </p:scale>
        <p:origin x="867" y="33"/>
      </p:cViewPr>
      <p:guideLst>
        <p:guide pos="710"/>
        <p:guide orient="horz" pos="2160"/>
      </p:guideLst>
    </p:cSldViewPr>
  </p:slideViewPr>
  <p:notesTextViewPr>
    <p:cViewPr>
      <p:scale>
        <a:sx n="1" d="1"/>
        <a:sy n="1" d="1"/>
      </p:scale>
      <p:origin x="0" y="0"/>
    </p:cViewPr>
  </p:notesTextViewPr>
  <p:notesViewPr>
    <p:cSldViewPr snapToGrid="0">
      <p:cViewPr varScale="1">
        <p:scale>
          <a:sx n="67" d="100"/>
          <a:sy n="67" d="100"/>
        </p:scale>
        <p:origin x="2829" y="6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AD581-3022-465F-B553-AE1A28E80D91}" type="datetimeFigureOut">
              <a:rPr lang="zh-CN" altLang="en-US" smtClean="0"/>
              <a:t>2018/4/10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35662-DA53-4B8D-A26E-783F0A9D1F6A}" type="slidenum">
              <a:rPr lang="zh-CN" altLang="en-US" smtClean="0"/>
              <a:t>‹#›</a:t>
            </a:fld>
            <a:endParaRPr lang="zh-CN" altLang="en-US"/>
          </a:p>
        </p:txBody>
      </p:sp>
    </p:spTree>
    <p:extLst>
      <p:ext uri="{BB962C8B-B14F-4D97-AF65-F5344CB8AC3E}">
        <p14:creationId xmlns:p14="http://schemas.microsoft.com/office/powerpoint/2010/main" val="1002560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2048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4561FB97-2962-4E2E-AFAC-6AE05F014B35}" type="slidenum">
              <a:rPr kumimoji="0" lang="zh-CN" altLang="en-US" sz="1200"/>
              <a:pPr/>
              <a:t>4</a:t>
            </a:fld>
            <a:endParaRPr kumimoji="0" lang="zh-CN" altLang="en-US" sz="1200"/>
          </a:p>
        </p:txBody>
      </p:sp>
    </p:spTree>
    <p:extLst>
      <p:ext uri="{BB962C8B-B14F-4D97-AF65-F5344CB8AC3E}">
        <p14:creationId xmlns:p14="http://schemas.microsoft.com/office/powerpoint/2010/main" val="355063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4710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617D1155-8A1A-4CA2-BC7B-73F0CE42262D}" type="slidenum">
              <a:rPr kumimoji="0" lang="zh-CN" altLang="en-US" sz="1200"/>
              <a:pPr/>
              <a:t>35</a:t>
            </a:fld>
            <a:endParaRPr kumimoji="0" lang="zh-CN" altLang="en-US" sz="1200"/>
          </a:p>
        </p:txBody>
      </p:sp>
    </p:spTree>
    <p:extLst>
      <p:ext uri="{BB962C8B-B14F-4D97-AF65-F5344CB8AC3E}">
        <p14:creationId xmlns:p14="http://schemas.microsoft.com/office/powerpoint/2010/main" val="1065716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4915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A7C32A49-1A6D-4E1B-985A-77F8A1C41B3E}" type="slidenum">
              <a:rPr kumimoji="0" lang="zh-CN" altLang="en-US" sz="1200"/>
              <a:pPr/>
              <a:t>36</a:t>
            </a:fld>
            <a:endParaRPr kumimoji="0" lang="zh-CN" altLang="en-US" sz="1200"/>
          </a:p>
        </p:txBody>
      </p:sp>
    </p:spTree>
    <p:extLst>
      <p:ext uri="{BB962C8B-B14F-4D97-AF65-F5344CB8AC3E}">
        <p14:creationId xmlns:p14="http://schemas.microsoft.com/office/powerpoint/2010/main" val="52809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5120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C6271536-CB75-4B63-B72B-A45BE1CBBB06}" type="slidenum">
              <a:rPr kumimoji="0" lang="zh-CN" altLang="en-US" sz="1200"/>
              <a:pPr/>
              <a:t>37</a:t>
            </a:fld>
            <a:endParaRPr kumimoji="0" lang="zh-CN" altLang="en-US" sz="1200"/>
          </a:p>
        </p:txBody>
      </p:sp>
    </p:spTree>
    <p:extLst>
      <p:ext uri="{BB962C8B-B14F-4D97-AF65-F5344CB8AC3E}">
        <p14:creationId xmlns:p14="http://schemas.microsoft.com/office/powerpoint/2010/main" val="55569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5325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962E289E-59F6-4E26-98FC-DAC9D447DA24}" type="slidenum">
              <a:rPr kumimoji="0" lang="zh-CN" altLang="en-US" sz="1200"/>
              <a:pPr/>
              <a:t>38</a:t>
            </a:fld>
            <a:endParaRPr kumimoji="0" lang="zh-CN" altLang="en-US" sz="1200"/>
          </a:p>
        </p:txBody>
      </p:sp>
    </p:spTree>
    <p:extLst>
      <p:ext uri="{BB962C8B-B14F-4D97-AF65-F5344CB8AC3E}">
        <p14:creationId xmlns:p14="http://schemas.microsoft.com/office/powerpoint/2010/main" val="7821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5529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749311BD-64F4-4A95-B09A-D26246C2BEF2}" type="slidenum">
              <a:rPr kumimoji="0" lang="zh-CN" altLang="en-US" sz="1200"/>
              <a:pPr/>
              <a:t>39</a:t>
            </a:fld>
            <a:endParaRPr kumimoji="0" lang="zh-CN" altLang="en-US" sz="1200"/>
          </a:p>
        </p:txBody>
      </p:sp>
    </p:spTree>
    <p:extLst>
      <p:ext uri="{BB962C8B-B14F-4D97-AF65-F5344CB8AC3E}">
        <p14:creationId xmlns:p14="http://schemas.microsoft.com/office/powerpoint/2010/main" val="1397581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5734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D85DF197-1EBC-4475-AAE5-DF16D12751E0}" type="slidenum">
              <a:rPr kumimoji="0" lang="zh-CN" altLang="en-US" sz="1200"/>
              <a:pPr/>
              <a:t>40</a:t>
            </a:fld>
            <a:endParaRPr kumimoji="0" lang="zh-CN" altLang="en-US" sz="1200"/>
          </a:p>
        </p:txBody>
      </p:sp>
    </p:spTree>
    <p:extLst>
      <p:ext uri="{BB962C8B-B14F-4D97-AF65-F5344CB8AC3E}">
        <p14:creationId xmlns:p14="http://schemas.microsoft.com/office/powerpoint/2010/main" val="993604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59395"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8563E85A-3B1E-4968-8433-4FC490637AFC}" type="slidenum">
              <a:rPr kumimoji="0" lang="zh-CN" altLang="en-US" sz="1200"/>
              <a:pPr/>
              <a:t>43</a:t>
            </a:fld>
            <a:endParaRPr kumimoji="0" lang="zh-CN" altLang="en-US" sz="1200"/>
          </a:p>
        </p:txBody>
      </p:sp>
    </p:spTree>
    <p:extLst>
      <p:ext uri="{BB962C8B-B14F-4D97-AF65-F5344CB8AC3E}">
        <p14:creationId xmlns:p14="http://schemas.microsoft.com/office/powerpoint/2010/main" val="3242426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61443"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EE0B1E32-E600-416B-906E-82119A7ABBB3}" type="slidenum">
              <a:rPr kumimoji="0" lang="zh-CN" altLang="en-US" sz="1200"/>
              <a:pPr/>
              <a:t>44</a:t>
            </a:fld>
            <a:endParaRPr kumimoji="0" lang="zh-CN" altLang="en-US" sz="1200"/>
          </a:p>
        </p:txBody>
      </p:sp>
    </p:spTree>
    <p:extLst>
      <p:ext uri="{BB962C8B-B14F-4D97-AF65-F5344CB8AC3E}">
        <p14:creationId xmlns:p14="http://schemas.microsoft.com/office/powerpoint/2010/main" val="324185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dirty="0"/>
          </a:p>
        </p:txBody>
      </p:sp>
      <p:sp>
        <p:nvSpPr>
          <p:cNvPr id="6349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41FA61DB-C6F1-4BAA-A3B8-EC447FE6536D}" type="slidenum">
              <a:rPr kumimoji="0" lang="zh-CN" altLang="en-US" sz="1200"/>
              <a:pPr/>
              <a:t>45</a:t>
            </a:fld>
            <a:endParaRPr kumimoji="0" lang="zh-CN" altLang="en-US" sz="1200"/>
          </a:p>
        </p:txBody>
      </p:sp>
    </p:spTree>
    <p:extLst>
      <p:ext uri="{BB962C8B-B14F-4D97-AF65-F5344CB8AC3E}">
        <p14:creationId xmlns:p14="http://schemas.microsoft.com/office/powerpoint/2010/main" val="292058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47</a:t>
            </a:fld>
            <a:endParaRPr lang="zh-CN" altLang="en-US"/>
          </a:p>
        </p:txBody>
      </p:sp>
    </p:spTree>
    <p:extLst>
      <p:ext uri="{BB962C8B-B14F-4D97-AF65-F5344CB8AC3E}">
        <p14:creationId xmlns:p14="http://schemas.microsoft.com/office/powerpoint/2010/main" val="95698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6</a:t>
            </a:fld>
            <a:endParaRPr lang="zh-CN" altLang="en-US"/>
          </a:p>
        </p:txBody>
      </p:sp>
    </p:spTree>
    <p:extLst>
      <p:ext uri="{BB962C8B-B14F-4D97-AF65-F5344CB8AC3E}">
        <p14:creationId xmlns:p14="http://schemas.microsoft.com/office/powerpoint/2010/main" val="916608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49</a:t>
            </a:fld>
            <a:endParaRPr lang="zh-CN" altLang="en-US"/>
          </a:p>
        </p:txBody>
      </p:sp>
    </p:spTree>
    <p:extLst>
      <p:ext uri="{BB962C8B-B14F-4D97-AF65-F5344CB8AC3E}">
        <p14:creationId xmlns:p14="http://schemas.microsoft.com/office/powerpoint/2010/main" val="345864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65</a:t>
            </a:fld>
            <a:endParaRPr lang="zh-CN" altLang="en-US"/>
          </a:p>
        </p:txBody>
      </p:sp>
    </p:spTree>
    <p:extLst>
      <p:ext uri="{BB962C8B-B14F-4D97-AF65-F5344CB8AC3E}">
        <p14:creationId xmlns:p14="http://schemas.microsoft.com/office/powerpoint/2010/main" val="157601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61EA0F-A667-4B49-8422-0062BC55E249}" type="slidenum">
              <a:rPr lang="en-US" altLang="zh-CN" smtClean="0"/>
              <a:pPr/>
              <a:t>80</a:t>
            </a:fld>
            <a:endParaRPr lang="zh-CN" altLang="en-US"/>
          </a:p>
        </p:txBody>
      </p:sp>
    </p:spTree>
    <p:extLst>
      <p:ext uri="{BB962C8B-B14F-4D97-AF65-F5344CB8AC3E}">
        <p14:creationId xmlns:p14="http://schemas.microsoft.com/office/powerpoint/2010/main" val="31632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61EA0F-A667-4B49-8422-0062BC55E249}" type="slidenum">
              <a:rPr lang="en-US" altLang="zh-CN" smtClean="0"/>
              <a:pPr/>
              <a:t>83</a:t>
            </a:fld>
            <a:endParaRPr lang="zh-CN" altLang="en-US"/>
          </a:p>
        </p:txBody>
      </p:sp>
    </p:spTree>
    <p:extLst>
      <p:ext uri="{BB962C8B-B14F-4D97-AF65-F5344CB8AC3E}">
        <p14:creationId xmlns:p14="http://schemas.microsoft.com/office/powerpoint/2010/main" val="231719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B435662-DA53-4B8D-A26E-783F0A9D1F6A}" type="slidenum">
              <a:rPr lang="zh-CN" altLang="en-US" smtClean="0"/>
              <a:t>103</a:t>
            </a:fld>
            <a:endParaRPr lang="zh-CN" altLang="en-US"/>
          </a:p>
        </p:txBody>
      </p:sp>
    </p:spTree>
    <p:extLst>
      <p:ext uri="{BB962C8B-B14F-4D97-AF65-F5344CB8AC3E}">
        <p14:creationId xmlns:p14="http://schemas.microsoft.com/office/powerpoint/2010/main" val="1059249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9C77645D-6C32-4073-8AB8-5500F139603E}" type="slidenum">
              <a:rPr lang="en-US" altLang="zh-CN"/>
              <a:pPr/>
              <a:t>119</a:t>
            </a:fld>
            <a:endParaRPr lang="en-US" altLang="zh-CN"/>
          </a:p>
        </p:txBody>
      </p:sp>
      <p:sp>
        <p:nvSpPr>
          <p:cNvPr id="5939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85802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F6B97A55-DF9E-4CE8-B13E-81E9B7D0C7C0}" type="slidenum">
              <a:rPr lang="en-US" altLang="zh-CN"/>
              <a:pPr/>
              <a:t>120</a:t>
            </a:fld>
            <a:endParaRPr lang="en-US" altLang="zh-CN"/>
          </a:p>
        </p:txBody>
      </p:sp>
      <p:sp>
        <p:nvSpPr>
          <p:cNvPr id="6041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2358291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6A53D43B-1C3B-43C8-AB55-6B1F32895DB0}" type="slidenum">
              <a:rPr lang="en-US" altLang="zh-CN"/>
              <a:pPr/>
              <a:t>121</a:t>
            </a:fld>
            <a:endParaRPr lang="en-US" altLang="zh-CN"/>
          </a:p>
        </p:txBody>
      </p:sp>
      <p:sp>
        <p:nvSpPr>
          <p:cNvPr id="6144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21329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AB4BE693-981E-4BB0-ACD1-06D72A413762}" type="slidenum">
              <a:rPr lang="en-US" altLang="zh-CN"/>
              <a:pPr/>
              <a:t>122</a:t>
            </a:fld>
            <a:endParaRPr lang="en-US" altLang="zh-CN"/>
          </a:p>
        </p:txBody>
      </p:sp>
      <p:sp>
        <p:nvSpPr>
          <p:cNvPr id="6553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410435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DDA4DB57-4D94-4053-800F-A80DB4B38B47}" type="slidenum">
              <a:rPr lang="en-US" altLang="zh-CN"/>
              <a:pPr/>
              <a:t>123</a:t>
            </a:fld>
            <a:endParaRPr lang="en-US" altLang="zh-CN"/>
          </a:p>
        </p:txBody>
      </p:sp>
      <p:sp>
        <p:nvSpPr>
          <p:cNvPr id="66561"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287229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2662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992286FD-F6C6-4044-B664-08B2E7AC1B57}" type="slidenum">
              <a:rPr kumimoji="0" lang="zh-CN" altLang="en-US" sz="1200"/>
              <a:pPr/>
              <a:t>8</a:t>
            </a:fld>
            <a:endParaRPr kumimoji="0" lang="zh-CN" altLang="en-US" sz="1200"/>
          </a:p>
        </p:txBody>
      </p:sp>
    </p:spTree>
    <p:extLst>
      <p:ext uri="{BB962C8B-B14F-4D97-AF65-F5344CB8AC3E}">
        <p14:creationId xmlns:p14="http://schemas.microsoft.com/office/powerpoint/2010/main" val="1836792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E251C4D0-4F56-4841-9F32-5F2470A6EC3C}" type="slidenum">
              <a:rPr lang="en-US" altLang="zh-CN"/>
              <a:pPr/>
              <a:t>124</a:t>
            </a:fld>
            <a:endParaRPr lang="en-US" altLang="zh-CN"/>
          </a:p>
        </p:txBody>
      </p:sp>
      <p:sp>
        <p:nvSpPr>
          <p:cNvPr id="6348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021317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D6926C0F-5573-4A3F-81A2-54DAC37C86D2}" type="slidenum">
              <a:rPr lang="en-US" altLang="zh-CN"/>
              <a:pPr/>
              <a:t>125</a:t>
            </a:fld>
            <a:endParaRPr lang="en-US" altLang="zh-CN"/>
          </a:p>
        </p:txBody>
      </p:sp>
      <p:sp>
        <p:nvSpPr>
          <p:cNvPr id="6451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3121662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2B59B98B-6281-41D4-8A29-5DFE10ACDC8A}" type="slidenum">
              <a:rPr lang="en-US" altLang="zh-CN"/>
              <a:pPr/>
              <a:t>126</a:t>
            </a:fld>
            <a:endParaRPr lang="en-US" altLang="zh-CN"/>
          </a:p>
        </p:txBody>
      </p:sp>
      <p:sp>
        <p:nvSpPr>
          <p:cNvPr id="6860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646238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66C896E9-8ADE-4C74-B10B-475D8788EC4A}" type="slidenum">
              <a:rPr lang="en-US" altLang="zh-CN"/>
              <a:pPr/>
              <a:t>127</a:t>
            </a:fld>
            <a:endParaRPr lang="en-US" altLang="zh-CN"/>
          </a:p>
        </p:txBody>
      </p:sp>
      <p:sp>
        <p:nvSpPr>
          <p:cNvPr id="6963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62682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B5E5D281-40A8-46E7-963E-27821600CA69}" type="slidenum">
              <a:rPr lang="en-US" altLang="zh-CN"/>
              <a:pPr/>
              <a:t>128</a:t>
            </a:fld>
            <a:endParaRPr lang="en-US" altLang="zh-CN"/>
          </a:p>
        </p:txBody>
      </p:sp>
      <p:sp>
        <p:nvSpPr>
          <p:cNvPr id="70657"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551790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77FDF0C2-A1FD-4735-A996-9745332D7607}" type="slidenum">
              <a:rPr lang="en-US" altLang="zh-CN"/>
              <a:pPr/>
              <a:t>129</a:t>
            </a:fld>
            <a:endParaRPr lang="en-US" altLang="zh-CN"/>
          </a:p>
        </p:txBody>
      </p:sp>
      <p:sp>
        <p:nvSpPr>
          <p:cNvPr id="73729"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975927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0"/>
          <p:cNvSpPr>
            <a:spLocks noGrp="1" noChangeArrowheads="1"/>
          </p:cNvSpPr>
          <p:nvPr>
            <p:ph type="sldNum"/>
          </p:nvPr>
        </p:nvSpPr>
        <p:spPr>
          <a:ln/>
        </p:spPr>
        <p:txBody>
          <a:bodyPr/>
          <a:lstStyle/>
          <a:p>
            <a:fld id="{570DCF42-16FD-46FA-B366-97D1EFBB69F8}" type="slidenum">
              <a:rPr lang="en-US" altLang="zh-CN"/>
              <a:pPr/>
              <a:t>130</a:t>
            </a:fld>
            <a:endParaRPr lang="en-US" altLang="zh-CN"/>
          </a:p>
        </p:txBody>
      </p:sp>
      <p:sp>
        <p:nvSpPr>
          <p:cNvPr id="74753" name="Rectangle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a:ea typeface="宋体" panose="02010600030101010101" pitchFamily="2" charset="-122"/>
            </a:endParaRPr>
          </a:p>
        </p:txBody>
      </p:sp>
    </p:spTree>
    <p:extLst>
      <p:ext uri="{BB962C8B-B14F-4D97-AF65-F5344CB8AC3E}">
        <p14:creationId xmlns:p14="http://schemas.microsoft.com/office/powerpoint/2010/main" val="1537516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11</a:t>
            </a:fld>
            <a:endParaRPr lang="zh-CN" altLang="en-US"/>
          </a:p>
        </p:txBody>
      </p:sp>
    </p:spTree>
    <p:extLst>
      <p:ext uri="{BB962C8B-B14F-4D97-AF65-F5344CB8AC3E}">
        <p14:creationId xmlns:p14="http://schemas.microsoft.com/office/powerpoint/2010/main" val="1278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12</a:t>
            </a:fld>
            <a:endParaRPr lang="zh-CN" altLang="en-US"/>
          </a:p>
        </p:txBody>
      </p:sp>
    </p:spTree>
    <p:extLst>
      <p:ext uri="{BB962C8B-B14F-4D97-AF65-F5344CB8AC3E}">
        <p14:creationId xmlns:p14="http://schemas.microsoft.com/office/powerpoint/2010/main" val="1937822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3789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C7005977-FC04-4F6B-82B2-1FD9AF3D7CC7}" type="slidenum">
              <a:rPr kumimoji="0" lang="zh-CN" altLang="en-US" sz="1200"/>
              <a:pPr/>
              <a:t>14</a:t>
            </a:fld>
            <a:endParaRPr kumimoji="0" lang="zh-CN" altLang="en-US" sz="1200"/>
          </a:p>
        </p:txBody>
      </p:sp>
    </p:spTree>
    <p:extLst>
      <p:ext uri="{BB962C8B-B14F-4D97-AF65-F5344CB8AC3E}">
        <p14:creationId xmlns:p14="http://schemas.microsoft.com/office/powerpoint/2010/main" val="263074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3993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41B7CDCB-C3C4-429C-B559-643F128E8CEC}" type="slidenum">
              <a:rPr kumimoji="0" lang="zh-CN" altLang="en-US" sz="1200"/>
              <a:pPr/>
              <a:t>15</a:t>
            </a:fld>
            <a:endParaRPr kumimoji="0" lang="zh-CN" altLang="en-US" sz="1200"/>
          </a:p>
        </p:txBody>
      </p:sp>
    </p:spTree>
    <p:extLst>
      <p:ext uri="{BB962C8B-B14F-4D97-AF65-F5344CB8AC3E}">
        <p14:creationId xmlns:p14="http://schemas.microsoft.com/office/powerpoint/2010/main" val="4137148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41987"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9996C024-0377-4BB9-8208-3FF46BDECB78}" type="slidenum">
              <a:rPr kumimoji="0" lang="zh-CN" altLang="en-US" sz="1200"/>
              <a:pPr/>
              <a:t>16</a:t>
            </a:fld>
            <a:endParaRPr kumimoji="0" lang="zh-CN" altLang="en-US" sz="1200"/>
          </a:p>
        </p:txBody>
      </p:sp>
    </p:spTree>
    <p:extLst>
      <p:ext uri="{BB962C8B-B14F-4D97-AF65-F5344CB8AC3E}">
        <p14:creationId xmlns:p14="http://schemas.microsoft.com/office/powerpoint/2010/main" val="421875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435662-DA53-4B8D-A26E-783F0A9D1F6A}" type="slidenum">
              <a:rPr lang="zh-CN" altLang="en-US" smtClean="0"/>
              <a:t>20</a:t>
            </a:fld>
            <a:endParaRPr lang="zh-CN" altLang="en-US"/>
          </a:p>
        </p:txBody>
      </p:sp>
    </p:spTree>
    <p:extLst>
      <p:ext uri="{BB962C8B-B14F-4D97-AF65-F5344CB8AC3E}">
        <p14:creationId xmlns:p14="http://schemas.microsoft.com/office/powerpoint/2010/main" val="2056815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p:cNvSpPr txBox="1"/>
          <p:nvPr userDrawn="1"/>
        </p:nvSpPr>
        <p:spPr>
          <a:xfrm>
            <a:off x="7281154" y="1570705"/>
            <a:ext cx="4408579" cy="1107996"/>
          </a:xfrm>
          <a:prstGeom prst="rect">
            <a:avLst/>
          </a:prstGeom>
          <a:noFill/>
        </p:spPr>
        <p:txBody>
          <a:bodyPr wrap="none" rtlCol="0">
            <a:spAutoFit/>
          </a:bodyPr>
          <a:lstStyle/>
          <a:p>
            <a:r>
              <a:rPr lang="en-US" altLang="zh-CN" sz="6600" b="1" dirty="0">
                <a:solidFill>
                  <a:schemeClr val="bg1"/>
                </a:solidFill>
                <a:latin typeface="微软雅黑" panose="020B0503020204020204" pitchFamily="34" charset="-122"/>
                <a:ea typeface="微软雅黑" panose="020B0503020204020204" pitchFamily="34" charset="-122"/>
              </a:rPr>
              <a:t>Bootstrap</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911685" y="456608"/>
            <a:ext cx="6389891" cy="1107996"/>
          </a:xfrm>
          <a:prstGeom prst="rect">
            <a:avLst/>
          </a:prstGeom>
          <a:noFill/>
        </p:spPr>
        <p:txBody>
          <a:bodyPr wrap="none" rtlCol="0">
            <a:spAutoFit/>
          </a:bodyPr>
          <a:lstStyle/>
          <a:p>
            <a:r>
              <a:rPr lang="zh-CN" altLang="en-US" sz="6600" b="1" dirty="0">
                <a:solidFill>
                  <a:schemeClr val="bg1"/>
                </a:solidFill>
                <a:latin typeface="微软雅黑" panose="020B0503020204020204" pitchFamily="34" charset="-122"/>
                <a:ea typeface="微软雅黑" panose="020B0503020204020204" pitchFamily="34" charset="-122"/>
              </a:rPr>
              <a:t>响应式</a:t>
            </a:r>
            <a:r>
              <a:rPr lang="en-US" altLang="zh-CN" sz="6600" b="1" dirty="0">
                <a:solidFill>
                  <a:schemeClr val="bg1"/>
                </a:solidFill>
                <a:latin typeface="微软雅黑" panose="020B0503020204020204" pitchFamily="34" charset="-122"/>
                <a:ea typeface="微软雅黑" panose="020B0503020204020204" pitchFamily="34" charset="-122"/>
              </a:rPr>
              <a:t>WEB</a:t>
            </a:r>
            <a:r>
              <a:rPr lang="zh-CN" altLang="en-US" sz="6600" b="1" dirty="0">
                <a:solidFill>
                  <a:schemeClr val="bg1"/>
                </a:solidFill>
                <a:latin typeface="微软雅黑" panose="020B0503020204020204" pitchFamily="34" charset="-122"/>
                <a:ea typeface="微软雅黑" panose="020B0503020204020204" pitchFamily="34" charset="-122"/>
              </a:rPr>
              <a:t>设计</a:t>
            </a:r>
          </a:p>
        </p:txBody>
      </p:sp>
      <p:sp>
        <p:nvSpPr>
          <p:cNvPr id="11" name="文本框 10"/>
          <p:cNvSpPr txBox="1"/>
          <p:nvPr userDrawn="1"/>
        </p:nvSpPr>
        <p:spPr>
          <a:xfrm>
            <a:off x="943179" y="3389765"/>
            <a:ext cx="442621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、为什么需要响应式</a:t>
            </a:r>
            <a:r>
              <a:rPr lang="en-US" altLang="zh-CN" sz="2400" dirty="0">
                <a:solidFill>
                  <a:schemeClr val="bg1"/>
                </a:solidFill>
                <a:latin typeface="微软雅黑" panose="020B0503020204020204" pitchFamily="34" charset="-122"/>
                <a:ea typeface="微软雅黑" panose="020B0503020204020204" pitchFamily="34" charset="-122"/>
              </a:rPr>
              <a:t>WEB</a:t>
            </a:r>
            <a:r>
              <a:rPr lang="zh-CN" altLang="en-US" sz="2400" dirty="0">
                <a:solidFill>
                  <a:schemeClr val="bg1"/>
                </a:solidFill>
                <a:latin typeface="微软雅黑" panose="020B0503020204020204" pitchFamily="34" charset="-122"/>
                <a:ea typeface="微软雅黑" panose="020B0503020204020204" pitchFamily="34" charset="-122"/>
              </a:rPr>
              <a:t>设计</a:t>
            </a:r>
          </a:p>
        </p:txBody>
      </p:sp>
      <p:sp>
        <p:nvSpPr>
          <p:cNvPr id="12" name="文本框 11"/>
          <p:cNvSpPr txBox="1"/>
          <p:nvPr userDrawn="1"/>
        </p:nvSpPr>
        <p:spPr>
          <a:xfrm>
            <a:off x="943179" y="3964531"/>
            <a:ext cx="326884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a:t>
            </a:r>
            <a:r>
              <a:rPr lang="zh-CN" altLang="en-US" sz="2400" dirty="0">
                <a:solidFill>
                  <a:schemeClr val="bg1"/>
                </a:solidFill>
                <a:latin typeface="微软雅黑" panose="020B0503020204020204" pitchFamily="34" charset="-122"/>
                <a:ea typeface="微软雅黑" panose="020B0503020204020204" pitchFamily="34" charset="-122"/>
              </a:rPr>
              <a:t>、如何实现</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媒体查询</a:t>
            </a:r>
          </a:p>
        </p:txBody>
      </p:sp>
      <p:sp>
        <p:nvSpPr>
          <p:cNvPr id="13" name="文本框 12"/>
          <p:cNvSpPr txBox="1"/>
          <p:nvPr userDrawn="1"/>
        </p:nvSpPr>
        <p:spPr>
          <a:xfrm>
            <a:off x="943179" y="4539297"/>
            <a:ext cx="440216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a:t>
            </a:r>
            <a:r>
              <a:rPr lang="zh-CN" altLang="en-US" sz="2400" dirty="0">
                <a:solidFill>
                  <a:schemeClr val="bg1"/>
                </a:solidFill>
                <a:latin typeface="微软雅黑" panose="020B0503020204020204" pitchFamily="34" charset="-122"/>
                <a:ea typeface="微软雅黑" panose="020B0503020204020204" pitchFamily="34" charset="-122"/>
              </a:rPr>
              <a:t>、快速响应式开发</a:t>
            </a:r>
            <a:r>
              <a:rPr lang="en-US" altLang="zh-CN" sz="2400" dirty="0">
                <a:solidFill>
                  <a:schemeClr val="bg1"/>
                </a:solidFill>
                <a:latin typeface="微软雅黑" panose="020B0503020204020204" pitchFamily="34" charset="-122"/>
                <a:ea typeface="微软雅黑" panose="020B0503020204020204" pitchFamily="34" charset="-122"/>
              </a:rPr>
              <a:t>-Bootstrap</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943179" y="5114063"/>
            <a:ext cx="3135795"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、响应式设计与实践</a:t>
            </a:r>
          </a:p>
        </p:txBody>
      </p:sp>
      <p:sp>
        <p:nvSpPr>
          <p:cNvPr id="17" name="文本框 16"/>
          <p:cNvSpPr txBox="1"/>
          <p:nvPr userDrawn="1"/>
        </p:nvSpPr>
        <p:spPr>
          <a:xfrm>
            <a:off x="462335" y="2821118"/>
            <a:ext cx="1723549"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课程大纲：</a:t>
            </a:r>
          </a:p>
        </p:txBody>
      </p:sp>
    </p:spTree>
    <p:extLst>
      <p:ext uri="{BB962C8B-B14F-4D97-AF65-F5344CB8AC3E}">
        <p14:creationId xmlns:p14="http://schemas.microsoft.com/office/powerpoint/2010/main" val="1539467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7505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859879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122245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404797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909577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273419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05714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27257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816872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59768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809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53221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63481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039802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448463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0097016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520954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8125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961525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9768554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412518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文本框 7"/>
          <p:cNvSpPr txBox="1"/>
          <p:nvPr userDrawn="1"/>
        </p:nvSpPr>
        <p:spPr>
          <a:xfrm>
            <a:off x="8437559" y="161967"/>
            <a:ext cx="2241319"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Bootstrap</a:t>
            </a:r>
            <a:r>
              <a:rPr lang="zh-CN" altLang="en-US" sz="2400" dirty="0">
                <a:solidFill>
                  <a:schemeClr val="bg1"/>
                </a:solidFill>
                <a:latin typeface="微软雅黑" panose="020B0503020204020204" pitchFamily="34" charset="-122"/>
                <a:ea typeface="微软雅黑" panose="020B0503020204020204" pitchFamily="34" charset="-122"/>
              </a:rPr>
              <a:t>介绍</a:t>
            </a:r>
          </a:p>
        </p:txBody>
      </p:sp>
    </p:spTree>
    <p:extLst>
      <p:ext uri="{BB962C8B-B14F-4D97-AF65-F5344CB8AC3E}">
        <p14:creationId xmlns:p14="http://schemas.microsoft.com/office/powerpoint/2010/main" val="2943193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3" name="矩形 2"/>
          <p:cNvSpPr/>
          <p:nvPr userDrawn="1"/>
        </p:nvSpPr>
        <p:spPr>
          <a:xfrm>
            <a:off x="0" y="0"/>
            <a:ext cx="12192000" cy="865188"/>
          </a:xfrm>
          <a:prstGeom prst="rect">
            <a:avLst/>
          </a:prstGeom>
          <a:solidFill>
            <a:srgbClr val="487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4" name="矩形 3"/>
          <p:cNvSpPr/>
          <p:nvPr userDrawn="1"/>
        </p:nvSpPr>
        <p:spPr>
          <a:xfrm>
            <a:off x="-12700" y="-12700"/>
            <a:ext cx="260351" cy="866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sz="1800"/>
          </a:p>
        </p:txBody>
      </p:sp>
      <p:sp>
        <p:nvSpPr>
          <p:cNvPr id="9" name="标题 1"/>
          <p:cNvSpPr>
            <a:spLocks noGrp="1"/>
          </p:cNvSpPr>
          <p:nvPr>
            <p:ph type="title"/>
          </p:nvPr>
        </p:nvSpPr>
        <p:spPr>
          <a:xfrm>
            <a:off x="606552" y="147987"/>
            <a:ext cx="10515600" cy="571343"/>
          </a:xfrm>
        </p:spPr>
        <p:txBody>
          <a:bodyPr/>
          <a:lstStyle>
            <a:lvl1pPr>
              <a:defRPr sz="2700" b="1">
                <a:solidFill>
                  <a:schemeClr val="bg1"/>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68527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8" name="文本框 7"/>
          <p:cNvSpPr txBox="1"/>
          <p:nvPr userDrawn="1"/>
        </p:nvSpPr>
        <p:spPr>
          <a:xfrm>
            <a:off x="8602659" y="149267"/>
            <a:ext cx="2856872"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Bootstrap</a:t>
            </a:r>
            <a:r>
              <a:rPr lang="zh-CN" altLang="en-US" sz="2400" dirty="0">
                <a:solidFill>
                  <a:schemeClr val="bg1"/>
                </a:solidFill>
                <a:latin typeface="微软雅黑" panose="020B0503020204020204" pitchFamily="34" charset="-122"/>
                <a:ea typeface="微软雅黑" panose="020B0503020204020204" pitchFamily="34" charset="-122"/>
              </a:rPr>
              <a:t>深入浅出</a:t>
            </a:r>
          </a:p>
        </p:txBody>
      </p:sp>
    </p:spTree>
    <p:extLst>
      <p:ext uri="{BB962C8B-B14F-4D97-AF65-F5344CB8AC3E}">
        <p14:creationId xmlns:p14="http://schemas.microsoft.com/office/powerpoint/2010/main" val="261962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8" name="文本框 7"/>
          <p:cNvSpPr txBox="1"/>
          <p:nvPr userDrawn="1"/>
        </p:nvSpPr>
        <p:spPr>
          <a:xfrm>
            <a:off x="8437559" y="161967"/>
            <a:ext cx="254909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Bootstrap</a:t>
            </a:r>
            <a:r>
              <a:rPr lang="zh-CN" altLang="en-US" sz="2400" dirty="0">
                <a:solidFill>
                  <a:schemeClr val="bg1"/>
                </a:solidFill>
                <a:latin typeface="微软雅黑" panose="020B0503020204020204" pitchFamily="34" charset="-122"/>
                <a:ea typeface="微软雅黑" panose="020B0503020204020204" pitchFamily="34" charset="-122"/>
              </a:rPr>
              <a:t>定制篇</a:t>
            </a:r>
          </a:p>
        </p:txBody>
      </p:sp>
    </p:spTree>
    <p:extLst>
      <p:ext uri="{BB962C8B-B14F-4D97-AF65-F5344CB8AC3E}">
        <p14:creationId xmlns:p14="http://schemas.microsoft.com/office/powerpoint/2010/main" val="338049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8" name="文本框 7"/>
          <p:cNvSpPr txBox="1"/>
          <p:nvPr userDrawn="1"/>
        </p:nvSpPr>
        <p:spPr>
          <a:xfrm>
            <a:off x="8437559" y="161967"/>
            <a:ext cx="254909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Bootstrap</a:t>
            </a:r>
            <a:r>
              <a:rPr lang="zh-CN" altLang="en-US" sz="2400" dirty="0">
                <a:solidFill>
                  <a:schemeClr val="bg1"/>
                </a:solidFill>
                <a:latin typeface="微软雅黑" panose="020B0503020204020204" pitchFamily="34" charset="-122"/>
                <a:ea typeface="微软雅黑" panose="020B0503020204020204" pitchFamily="34" charset="-122"/>
              </a:rPr>
              <a:t>应用篇</a:t>
            </a:r>
          </a:p>
        </p:txBody>
      </p:sp>
    </p:spTree>
    <p:extLst>
      <p:ext uri="{BB962C8B-B14F-4D97-AF65-F5344CB8AC3E}">
        <p14:creationId xmlns:p14="http://schemas.microsoft.com/office/powerpoint/2010/main" val="403054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noChangeArrowheads="1"/>
          </p:cNvSpPr>
          <p:nvPr userDrawn="1">
            <p:ph type="dt" sz="half" idx="10"/>
          </p:nvPr>
        </p:nvSpPr>
        <p:spPr>
          <a:ln/>
        </p:spPr>
        <p:txBody>
          <a:bodyPr/>
          <a:lstStyle>
            <a:lvl1pPr>
              <a:defRPr>
                <a:solidFill>
                  <a:schemeClr val="bg1">
                    <a:lumMod val="85000"/>
                  </a:schemeClr>
                </a:solidFill>
              </a:defRPr>
            </a:lvl1pPr>
          </a:lstStyle>
          <a:p>
            <a:pPr>
              <a:defRPr/>
            </a:pPr>
            <a:endParaRPr lang="zh-CN" altLang="en-US" dirty="0"/>
          </a:p>
        </p:txBody>
      </p:sp>
      <p:sp>
        <p:nvSpPr>
          <p:cNvPr id="3" name="页脚占位符 4"/>
          <p:cNvSpPr>
            <a:spLocks noGrp="1" noChangeArrowheads="1"/>
          </p:cNvSpPr>
          <p:nvPr userDrawn="1">
            <p:ph type="ftr" sz="quarter" idx="11"/>
          </p:nvPr>
        </p:nvSpPr>
        <p:spPr>
          <a:ln/>
        </p:spPr>
        <p:txBody>
          <a:bodyPr/>
          <a:lstStyle>
            <a:lvl1pPr>
              <a:defRPr/>
            </a:lvl1pPr>
          </a:lstStyle>
          <a:p>
            <a:pPr>
              <a:defRPr/>
            </a:pPr>
            <a:endParaRPr lang="zh-CN" altLang="en-US" dirty="0"/>
          </a:p>
        </p:txBody>
      </p:sp>
      <p:sp>
        <p:nvSpPr>
          <p:cNvPr id="4" name="灯片编号占位符 5"/>
          <p:cNvSpPr>
            <a:spLocks noGrp="1" noChangeArrowheads="1"/>
          </p:cNvSpPr>
          <p:nvPr userDrawn="1">
            <p:ph type="sldNum" sz="quarter" idx="12"/>
          </p:nvPr>
        </p:nvSpPr>
        <p:spPr>
          <a:ln/>
        </p:spPr>
        <p:txBody>
          <a:bodyPr/>
          <a:lstStyle>
            <a:lvl1pPr>
              <a:defRPr/>
            </a:lvl1pPr>
          </a:lstStyle>
          <a:p>
            <a:pPr>
              <a:defRPr/>
            </a:pPr>
            <a:fld id="{74C340F8-6482-4D39-95A7-267386DBE3FB}" type="slidenum">
              <a:rPr lang="zh-CN" altLang="en-US"/>
              <a:pPr>
                <a:defRPr/>
              </a:pPr>
              <a:t>‹#›</a:t>
            </a:fld>
            <a:endParaRPr lang="zh-CN" altLang="en-US" dirty="0"/>
          </a:p>
        </p:txBody>
      </p:sp>
    </p:spTree>
    <p:extLst>
      <p:ext uri="{BB962C8B-B14F-4D97-AF65-F5344CB8AC3E}">
        <p14:creationId xmlns:p14="http://schemas.microsoft.com/office/powerpoint/2010/main" val="73048072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lvl1pPr>
              <a:defRPr b="1">
                <a:solidFill>
                  <a:schemeClr val="bg1"/>
                </a:solidFill>
              </a:defRPr>
            </a:lvl1p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b="1">
                <a:solidFill>
                  <a:schemeClr val="bg1">
                    <a:lumMod val="85000"/>
                  </a:schemeClr>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52AF6A87-214C-47E5-92C8-0E7B5FD0C16C}" type="datetimeFigureOut">
              <a:rPr lang="zh-CN" altLang="en-US"/>
              <a:pPr/>
              <a:t>2018/4/10</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vert="horz" wrap="square" lIns="91440" tIns="45720" rIns="91440" bIns="45720" numCol="1" anchor="t" anchorCtr="0" compatLnSpc="1">
            <a:prstTxWarp prst="textNoShape">
              <a:avLst/>
            </a:prstTxWarp>
          </a:bodyPr>
          <a:lstStyle>
            <a:lvl1pPr>
              <a:defRPr smtClean="0">
                <a:latin typeface="Arial" charset="0"/>
                <a:ea typeface="宋体" charset="0"/>
                <a:cs typeface="宋体" charset="0"/>
              </a:defRPr>
            </a:lvl1pPr>
          </a:lstStyle>
          <a:p>
            <a:pPr>
              <a:defRPr/>
            </a:pPr>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00015370-C601-4B23-9FCF-3B8CCC7E5F0B}" type="slidenum">
              <a:rPr lang="zh-CN" altLang="en-US"/>
              <a:pPr/>
              <a:t>‹#›</a:t>
            </a:fld>
            <a:endParaRPr lang="zh-CN" altLang="en-US"/>
          </a:p>
        </p:txBody>
      </p:sp>
    </p:spTree>
    <p:extLst>
      <p:ext uri="{BB962C8B-B14F-4D97-AF65-F5344CB8AC3E}">
        <p14:creationId xmlns:p14="http://schemas.microsoft.com/office/powerpoint/2010/main" val="11453304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5_标题和内容">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
        <p:nvSpPr>
          <p:cNvPr id="2" name="标题 1"/>
          <p:cNvSpPr>
            <a:spLocks noGrp="1"/>
          </p:cNvSpPr>
          <p:nvPr>
            <p:ph type="title"/>
          </p:nvPr>
        </p:nvSpPr>
        <p:spPr>
          <a:xfrm>
            <a:off x="604434" y="0"/>
            <a:ext cx="10749367" cy="1208868"/>
          </a:xfrm>
        </p:spPr>
        <p:txBody>
          <a:bodyPr anchor="b">
            <a:normAutofit/>
          </a:bodyPr>
          <a:lstStyle>
            <a:lvl1pPr latinLnBrk="0">
              <a:defRPr lang="zh-CN" sz="3600">
                <a:solidFill>
                  <a:schemeClr val="bg1"/>
                </a:solidFill>
              </a:defRPr>
            </a:lvl1pPr>
          </a:lstStyle>
          <a:p>
            <a:r>
              <a:rPr lang="zh-CN" altLang="en-US"/>
              <a:t>单击此处编辑母版标题样式</a:t>
            </a:r>
            <a:endParaRPr lang="zh-CN"/>
          </a:p>
        </p:txBody>
      </p:sp>
      <p:sp>
        <p:nvSpPr>
          <p:cNvPr id="3" name="内容占位符 2"/>
          <p:cNvSpPr>
            <a:spLocks noGrp="1"/>
          </p:cNvSpPr>
          <p:nvPr>
            <p:ph idx="1"/>
          </p:nvPr>
        </p:nvSpPr>
        <p:spPr>
          <a:xfrm>
            <a:off x="838201" y="1825625"/>
            <a:ext cx="4167753" cy="4351338"/>
          </a:xfrm>
        </p:spPr>
        <p:txBody>
          <a:bodyPr>
            <a:normAutofit/>
          </a:bodyPr>
          <a:lstStyle>
            <a:lvl1pPr marL="0" indent="0" latinLnBrk="0">
              <a:lnSpc>
                <a:spcPct val="150000"/>
              </a:lnSpc>
              <a:spcAft>
                <a:spcPts val="1200"/>
              </a:spcAft>
              <a:buNone/>
              <a:defRPr lang="zh-CN" sz="1600">
                <a:solidFill>
                  <a:schemeClr val="bg1"/>
                </a:solidFill>
              </a:defRPr>
            </a:lvl1pPr>
            <a:lvl2pPr latinLnBrk="0">
              <a:lnSpc>
                <a:spcPct val="150000"/>
              </a:lnSpc>
              <a:spcAft>
                <a:spcPts val="1200"/>
              </a:spcAft>
              <a:defRPr lang="zh-CN" sz="1400">
                <a:solidFill>
                  <a:schemeClr val="bg1"/>
                </a:solidFill>
              </a:defRPr>
            </a:lvl2pPr>
            <a:lvl3pPr latinLnBrk="0">
              <a:lnSpc>
                <a:spcPct val="150000"/>
              </a:lnSpc>
              <a:spcAft>
                <a:spcPts val="1200"/>
              </a:spcAft>
              <a:defRPr lang="zh-CN" sz="1200">
                <a:solidFill>
                  <a:schemeClr val="bg1"/>
                </a:solidFill>
              </a:defRPr>
            </a:lvl3pPr>
            <a:lvl4pPr latinLnBrk="0">
              <a:lnSpc>
                <a:spcPct val="150000"/>
              </a:lnSpc>
              <a:spcAft>
                <a:spcPts val="1200"/>
              </a:spcAft>
              <a:defRPr lang="zh-CN" sz="1100">
                <a:solidFill>
                  <a:schemeClr val="bg1"/>
                </a:solidFill>
              </a:defRPr>
            </a:lvl4pPr>
            <a:lvl5pPr latinLnBrk="0">
              <a:lnSpc>
                <a:spcPct val="150000"/>
              </a:lnSpc>
              <a:spcAft>
                <a:spcPts val="1200"/>
              </a:spcAft>
              <a:defRPr lang="zh-CN" sz="1100">
                <a:solidFill>
                  <a:schemeClr val="bg1"/>
                </a:solidFill>
              </a:defRPr>
            </a:lvl5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4" name="日期占位符 3"/>
          <p:cNvSpPr>
            <a:spLocks noGrp="1"/>
          </p:cNvSpPr>
          <p:nvPr>
            <p:ph type="dt" sz="half" idx="10"/>
          </p:nvPr>
        </p:nvSpPr>
        <p:spPr/>
        <p:txBody>
          <a:bodyPr/>
          <a:lstStyle/>
          <a:p>
            <a:fld id="{8BEEBAAA-29B5-4AF5-BC5F-7E580C29002D}" type="datetimeFigureOut">
              <a:rPr lang="zh-CN" altLang="en-US"/>
              <a:pPr/>
              <a:t>2018/4/10</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9860EDB8-5305-433F-BE41-D7A86D811DB3}" type="slidenum">
              <a:rPr/>
              <a:pPr/>
              <a:t>‹#›</a:t>
            </a:fld>
            <a:endParaRPr lang="zh-CN"/>
          </a:p>
        </p:txBody>
      </p:sp>
      <p:sp>
        <p:nvSpPr>
          <p:cNvPr id="8" name="矩形 7"/>
          <p:cNvSpPr/>
          <p:nvPr userDrawn="1"/>
        </p:nvSpPr>
        <p:spPr>
          <a:xfrm>
            <a:off x="0" y="0"/>
            <a:ext cx="12192000" cy="1332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
        <p:nvSpPr>
          <p:cNvPr id="9" name="标题 1"/>
          <p:cNvSpPr txBox="1">
            <a:spLocks/>
          </p:cNvSpPr>
          <p:nvPr userDrawn="1"/>
        </p:nvSpPr>
        <p:spPr>
          <a:xfrm>
            <a:off x="721316" y="0"/>
            <a:ext cx="10749367" cy="1332854"/>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zh-CN" sz="4400" kern="1200">
                <a:solidFill>
                  <a:schemeClr val="tx1"/>
                </a:solidFill>
                <a:latin typeface="Microsoft YaHei UI" panose="020B0503020204020204" pitchFamily="34" charset="-122"/>
                <a:ea typeface="Microsoft YaHei UI" panose="020B0503020204020204" pitchFamily="34" charset="-122"/>
                <a:cs typeface="+mj-cs"/>
              </a:defRPr>
            </a:lvl1pPr>
          </a:lstStyle>
          <a:p>
            <a:endParaRPr lang="zh-CN" altLang="en-US" sz="5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240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2">
            <a:lum/>
          </a:blip>
          <a:srcRect/>
          <a:stretch>
            <a:fillRect l="-14000" r="-14000"/>
          </a:stretch>
        </a:blipFill>
        <a:effectLst/>
      </p:bgPr>
    </p:bg>
    <p:spTree>
      <p:nvGrpSpPr>
        <p:cNvPr id="1" name=""/>
        <p:cNvGrpSpPr/>
        <p:nvPr/>
      </p:nvGrpSpPr>
      <p:grpSpPr>
        <a:xfrm>
          <a:off x="0" y="0"/>
          <a:ext cx="0" cy="0"/>
          <a:chOff x="0" y="0"/>
          <a:chExt cx="0" cy="0"/>
        </a:xfrm>
      </p:grpSpPr>
      <p:sp>
        <p:nvSpPr>
          <p:cNvPr id="7" name="矩形 6"/>
          <p:cNvSpPr/>
          <p:nvPr userDrawn="1"/>
        </p:nvSpPr>
        <p:spPr>
          <a:xfrm>
            <a:off x="0" y="710680"/>
            <a:ext cx="12193200"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椭圆 14"/>
          <p:cNvSpPr>
            <a:spLocks noChangeAspect="1"/>
          </p:cNvSpPr>
          <p:nvPr userDrawn="1"/>
        </p:nvSpPr>
        <p:spPr bwMode="auto">
          <a:xfrm>
            <a:off x="837013" y="17541"/>
            <a:ext cx="562875" cy="720000"/>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1" name="矩形 10"/>
          <p:cNvSpPr/>
          <p:nvPr userDrawn="1"/>
        </p:nvSpPr>
        <p:spPr>
          <a:xfrm>
            <a:off x="687935" y="127569"/>
            <a:ext cx="791675" cy="369332"/>
          </a:xfrm>
          <a:prstGeom prst="rect">
            <a:avLst/>
          </a:prstGeom>
        </p:spPr>
        <p:txBody>
          <a:bodyPr/>
          <a:lstStyle/>
          <a:p>
            <a:pPr algn="ctr">
              <a:defRPr/>
            </a:pPr>
            <a:r>
              <a:rPr lang="zh-CN" altLang="en-US" sz="1800" dirty="0">
                <a:solidFill>
                  <a:schemeClr val="tx1">
                    <a:lumMod val="75000"/>
                    <a:lumOff val="25000"/>
                  </a:schemeClr>
                </a:solidFill>
                <a:latin typeface="Arial Unicode MS" pitchFamily="34" charset="-122"/>
                <a:ea typeface="Arial Unicode MS" pitchFamily="34" charset="-122"/>
                <a:cs typeface="Arial Unicode MS" pitchFamily="34" charset="-122"/>
              </a:rPr>
              <a:t> </a:t>
            </a:r>
            <a:fld id="{2EEF1883-7A0E-4F66-9932-E581691AD397}" type="slidenum">
              <a:rPr lang="zh-CN" altLang="en-US" sz="1800">
                <a:solidFill>
                  <a:srgbClr val="431F46"/>
                </a:solidFill>
                <a:latin typeface="Arial Unicode MS" pitchFamily="34" charset="-122"/>
                <a:ea typeface="Arial Unicode MS" pitchFamily="34" charset="-122"/>
                <a:cs typeface="Arial Unicode MS" pitchFamily="34" charset="-122"/>
              </a:rPr>
              <a:pPr algn="ctr">
                <a:defRPr/>
              </a:pPr>
              <a:t>‹#›</a:t>
            </a:fld>
            <a:r>
              <a:rPr lang="zh-CN" altLang="en-US" sz="1800" dirty="0">
                <a:solidFill>
                  <a:schemeClr val="tx1">
                    <a:lumMod val="75000"/>
                    <a:lumOff val="25000"/>
                  </a:schemeClr>
                </a:solidFill>
                <a:latin typeface="Arial Unicode MS" pitchFamily="34" charset="-122"/>
                <a:ea typeface="Arial Unicode MS" pitchFamily="34" charset="-122"/>
                <a:cs typeface="Arial Unicode MS" pitchFamily="34" charset="-122"/>
              </a:rPr>
              <a:t>  </a:t>
            </a:r>
          </a:p>
        </p:txBody>
      </p:sp>
    </p:spTree>
    <p:extLst>
      <p:ext uri="{BB962C8B-B14F-4D97-AF65-F5344CB8AC3E}">
        <p14:creationId xmlns:p14="http://schemas.microsoft.com/office/powerpoint/2010/main" val="3169581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beforweb.com/sites/default/files/images/201111/responsive-web-design-framewire-layout-grid.png" TargetMode="Externa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94.jpeg"/></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6.xml"/><Relationship Id="rId1" Type="http://schemas.openxmlformats.org/officeDocument/2006/relationships/slideLayout" Target="../slideLayouts/slideLayout30.xml"/><Relationship Id="rId5" Type="http://schemas.openxmlformats.org/officeDocument/2006/relationships/image" Target="../media/image100.jpeg"/><Relationship Id="rId4" Type="http://schemas.openxmlformats.org/officeDocument/2006/relationships/image" Target="../media/image99.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078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3"/>
          <p:cNvSpPr txBox="1">
            <a:spLocks noChangeArrowheads="1"/>
          </p:cNvSpPr>
          <p:nvPr/>
        </p:nvSpPr>
        <p:spPr bwMode="auto">
          <a:xfrm>
            <a:off x="1583280" y="52253"/>
            <a:ext cx="66675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b="1" dirty="0">
                <a:solidFill>
                  <a:schemeClr val="bg1"/>
                </a:solidFill>
                <a:latin typeface="微软雅黑" panose="020B0503020204020204" pitchFamily="34" charset="-122"/>
                <a:ea typeface="微软雅黑" panose="020B0503020204020204" pitchFamily="34" charset="-122"/>
              </a:rPr>
              <a:t>非响应式</a:t>
            </a:r>
            <a:r>
              <a:rPr kumimoji="0" lang="en-US" altLang="zh-CN" b="1" dirty="0">
                <a:solidFill>
                  <a:schemeClr val="bg1"/>
                </a:solidFill>
                <a:latin typeface="微软雅黑" panose="020B0503020204020204" pitchFamily="34" charset="-122"/>
                <a:ea typeface="微软雅黑" panose="020B0503020204020204" pitchFamily="34" charset="-122"/>
              </a:rPr>
              <a:t>web</a:t>
            </a:r>
            <a:r>
              <a:rPr kumimoji="0" lang="zh-CN" altLang="en-US" b="1" dirty="0">
                <a:solidFill>
                  <a:schemeClr val="bg1"/>
                </a:solidFill>
                <a:latin typeface="微软雅黑" panose="020B0503020204020204" pitchFamily="34" charset="-122"/>
                <a:ea typeface="微软雅黑" panose="020B0503020204020204" pitchFamily="34" charset="-122"/>
              </a:rPr>
              <a:t>设计：视觉不统一，非最佳视觉</a:t>
            </a:r>
          </a:p>
        </p:txBody>
      </p:sp>
      <p:pic>
        <p:nvPicPr>
          <p:cNvPr id="2560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263" y="879475"/>
            <a:ext cx="984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25605" name="Picture 2" descr="E:\已完成\资源\文档\响应式web设计\pptpsd\多终端统一的视觉风格和操作体验1 副本.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1" y="2025651"/>
            <a:ext cx="5224463"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 Box 4"/>
          <p:cNvSpPr txBox="1">
            <a:spLocks noChangeArrowheads="1"/>
          </p:cNvSpPr>
          <p:nvPr/>
        </p:nvSpPr>
        <p:spPr bwMode="auto">
          <a:xfrm>
            <a:off x="6996114" y="842963"/>
            <a:ext cx="14382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9600">
                <a:solidFill>
                  <a:schemeClr val="accent2"/>
                </a:solidFill>
                <a:latin typeface="微软雅黑" panose="020B0503020204020204" pitchFamily="34" charset="-122"/>
                <a:ea typeface="微软雅黑" panose="020B0503020204020204" pitchFamily="34" charset="-122"/>
              </a:rPr>
              <a:t>？</a:t>
            </a:r>
            <a:endParaRPr kumimoji="0" lang="en-US" altLang="zh-CN" sz="9600">
              <a:solidFill>
                <a:schemeClr val="accent2"/>
              </a:solidFill>
              <a:latin typeface="微软雅黑" panose="020B0503020204020204" pitchFamily="34" charset="-122"/>
              <a:ea typeface="微软雅黑" panose="020B0503020204020204" pitchFamily="34" charset="-122"/>
            </a:endParaRPr>
          </a:p>
        </p:txBody>
      </p:sp>
      <p:sp>
        <p:nvSpPr>
          <p:cNvPr id="25607" name="Text Box 4"/>
          <p:cNvSpPr txBox="1">
            <a:spLocks noChangeArrowheads="1"/>
          </p:cNvSpPr>
          <p:nvPr/>
        </p:nvSpPr>
        <p:spPr bwMode="auto">
          <a:xfrm>
            <a:off x="2986089" y="1454151"/>
            <a:ext cx="2682875" cy="56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en-US" altLang="zh-CN" sz="1800" dirty="0">
                <a:solidFill>
                  <a:schemeClr val="bg1"/>
                </a:solidFill>
              </a:rPr>
              <a:t>www.douban.com</a:t>
            </a:r>
            <a:endParaRPr kumimoji="0"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25608" name="Text Box 4"/>
          <p:cNvSpPr txBox="1">
            <a:spLocks noChangeArrowheads="1"/>
          </p:cNvSpPr>
          <p:nvPr/>
        </p:nvSpPr>
        <p:spPr bwMode="auto">
          <a:xfrm>
            <a:off x="8815389" y="1489076"/>
            <a:ext cx="2681287" cy="56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en-US" altLang="zh-CN" sz="1800">
                <a:solidFill>
                  <a:schemeClr val="bg1"/>
                </a:solidFill>
              </a:rPr>
              <a:t>m.douban.com</a:t>
            </a:r>
            <a:endParaRPr kumimoji="0" lang="en-US" altLang="zh-CN" sz="1800">
              <a:solidFill>
                <a:schemeClr val="bg1"/>
              </a:solidFill>
              <a:latin typeface="微软雅黑" panose="020B0503020204020204" pitchFamily="34" charset="-122"/>
              <a:ea typeface="微软雅黑" panose="020B0503020204020204" pitchFamily="34" charset="-122"/>
            </a:endParaRPr>
          </a:p>
        </p:txBody>
      </p:sp>
      <p:pic>
        <p:nvPicPr>
          <p:cNvPr id="256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1" y="849313"/>
            <a:ext cx="5873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256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6900" y="858839"/>
            <a:ext cx="4714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11" name="Picture 2" descr="E:\已完成\资源\文档\响应式web设计\pptpsd\多终端统一的视觉风格和操作体验1 副本.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6326" y="2025651"/>
            <a:ext cx="1971675"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596487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fade">
                                      <p:cBhvr>
                                        <p:cTn id="7" dur="500"/>
                                        <p:tgtEl>
                                          <p:spTgt spid="25605"/>
                                        </p:tgtEl>
                                      </p:cBhvr>
                                    </p:animEffect>
                                    <p:anim calcmode="lin" valueType="num">
                                      <p:cBhvr>
                                        <p:cTn id="8" dur="500" fill="hold"/>
                                        <p:tgtEl>
                                          <p:spTgt spid="25605"/>
                                        </p:tgtEl>
                                        <p:attrNameLst>
                                          <p:attrName>ppt_x</p:attrName>
                                        </p:attrNameLst>
                                      </p:cBhvr>
                                      <p:tavLst>
                                        <p:tav tm="0">
                                          <p:val>
                                            <p:strVal val="#ppt_x"/>
                                          </p:val>
                                        </p:tav>
                                        <p:tav tm="100000">
                                          <p:val>
                                            <p:strVal val="#ppt_x"/>
                                          </p:val>
                                        </p:tav>
                                      </p:tavLst>
                                    </p:anim>
                                    <p:anim calcmode="lin" valueType="num">
                                      <p:cBhvr>
                                        <p:cTn id="9" dur="500" fill="hold"/>
                                        <p:tgtEl>
                                          <p:spTgt spid="2560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607"/>
                                        </p:tgtEl>
                                        <p:attrNameLst>
                                          <p:attrName>style.visibility</p:attrName>
                                        </p:attrNameLst>
                                      </p:cBhvr>
                                      <p:to>
                                        <p:strVal val="visible"/>
                                      </p:to>
                                    </p:set>
                                    <p:animEffect transition="in" filter="fade">
                                      <p:cBhvr>
                                        <p:cTn id="12" dur="500"/>
                                        <p:tgtEl>
                                          <p:spTgt spid="25607"/>
                                        </p:tgtEl>
                                      </p:cBhvr>
                                    </p:animEffect>
                                    <p:anim calcmode="lin" valueType="num">
                                      <p:cBhvr>
                                        <p:cTn id="13" dur="500" fill="hold"/>
                                        <p:tgtEl>
                                          <p:spTgt spid="25607"/>
                                        </p:tgtEl>
                                        <p:attrNameLst>
                                          <p:attrName>ppt_x</p:attrName>
                                        </p:attrNameLst>
                                      </p:cBhvr>
                                      <p:tavLst>
                                        <p:tav tm="0">
                                          <p:val>
                                            <p:strVal val="#ppt_x"/>
                                          </p:val>
                                        </p:tav>
                                        <p:tav tm="100000">
                                          <p:val>
                                            <p:strVal val="#ppt_x"/>
                                          </p:val>
                                        </p:tav>
                                      </p:tavLst>
                                    </p:anim>
                                    <p:anim calcmode="lin" valueType="num">
                                      <p:cBhvr>
                                        <p:cTn id="14" dur="500" fill="hold"/>
                                        <p:tgtEl>
                                          <p:spTgt spid="2560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604"/>
                                        </p:tgtEl>
                                        <p:attrNameLst>
                                          <p:attrName>style.visibility</p:attrName>
                                        </p:attrNameLst>
                                      </p:cBhvr>
                                      <p:to>
                                        <p:strVal val="visible"/>
                                      </p:to>
                                    </p:set>
                                    <p:animEffect transition="in" filter="fade">
                                      <p:cBhvr>
                                        <p:cTn id="17" dur="500"/>
                                        <p:tgtEl>
                                          <p:spTgt spid="25604"/>
                                        </p:tgtEl>
                                      </p:cBhvr>
                                    </p:animEffect>
                                    <p:anim calcmode="lin" valueType="num">
                                      <p:cBhvr>
                                        <p:cTn id="18" dur="500" fill="hold"/>
                                        <p:tgtEl>
                                          <p:spTgt spid="25604"/>
                                        </p:tgtEl>
                                        <p:attrNameLst>
                                          <p:attrName>ppt_x</p:attrName>
                                        </p:attrNameLst>
                                      </p:cBhvr>
                                      <p:tavLst>
                                        <p:tav tm="0">
                                          <p:val>
                                            <p:strVal val="#ppt_x"/>
                                          </p:val>
                                        </p:tav>
                                        <p:tav tm="100000">
                                          <p:val>
                                            <p:strVal val="#ppt_x"/>
                                          </p:val>
                                        </p:tav>
                                      </p:tavLst>
                                    </p:anim>
                                    <p:anim calcmode="lin" valueType="num">
                                      <p:cBhvr>
                                        <p:cTn id="19" dur="500" fill="hold"/>
                                        <p:tgtEl>
                                          <p:spTgt spid="25604"/>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nodeType="clickEffect">
                                  <p:stCondLst>
                                    <p:cond delay="0"/>
                                  </p:stCondLst>
                                  <p:childTnLst>
                                    <p:set>
                                      <p:cBhvr>
                                        <p:cTn id="23" dur="1" fill="hold">
                                          <p:stCondLst>
                                            <p:cond delay="0"/>
                                          </p:stCondLst>
                                        </p:cTn>
                                        <p:tgtEl>
                                          <p:spTgt spid="25610"/>
                                        </p:tgtEl>
                                        <p:attrNameLst>
                                          <p:attrName>style.visibility</p:attrName>
                                        </p:attrNameLst>
                                      </p:cBhvr>
                                      <p:to>
                                        <p:strVal val="visible"/>
                                      </p:to>
                                    </p:set>
                                    <p:animEffect transition="in" filter="fade">
                                      <p:cBhvr>
                                        <p:cTn id="24" dur="500"/>
                                        <p:tgtEl>
                                          <p:spTgt spid="25610"/>
                                        </p:tgtEl>
                                      </p:cBhvr>
                                    </p:animEffect>
                                    <p:anim calcmode="lin" valueType="num">
                                      <p:cBhvr>
                                        <p:cTn id="25" dur="500" fill="hold"/>
                                        <p:tgtEl>
                                          <p:spTgt spid="25610"/>
                                        </p:tgtEl>
                                        <p:attrNameLst>
                                          <p:attrName>ppt_x</p:attrName>
                                        </p:attrNameLst>
                                      </p:cBhvr>
                                      <p:tavLst>
                                        <p:tav tm="0">
                                          <p:val>
                                            <p:strVal val="#ppt_x"/>
                                          </p:val>
                                        </p:tav>
                                        <p:tav tm="100000">
                                          <p:val>
                                            <p:strVal val="#ppt_x"/>
                                          </p:val>
                                        </p:tav>
                                      </p:tavLst>
                                    </p:anim>
                                    <p:anim calcmode="lin" valueType="num">
                                      <p:cBhvr>
                                        <p:cTn id="26" dur="500" fill="hold"/>
                                        <p:tgtEl>
                                          <p:spTgt spid="256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608"/>
                                        </p:tgtEl>
                                        <p:attrNameLst>
                                          <p:attrName>style.visibility</p:attrName>
                                        </p:attrNameLst>
                                      </p:cBhvr>
                                      <p:to>
                                        <p:strVal val="visible"/>
                                      </p:to>
                                    </p:set>
                                    <p:animEffect transition="in" filter="fade">
                                      <p:cBhvr>
                                        <p:cTn id="29" dur="500"/>
                                        <p:tgtEl>
                                          <p:spTgt spid="25608"/>
                                        </p:tgtEl>
                                      </p:cBhvr>
                                    </p:animEffect>
                                    <p:anim calcmode="lin" valueType="num">
                                      <p:cBhvr>
                                        <p:cTn id="30" dur="500" fill="hold"/>
                                        <p:tgtEl>
                                          <p:spTgt spid="25608"/>
                                        </p:tgtEl>
                                        <p:attrNameLst>
                                          <p:attrName>ppt_x</p:attrName>
                                        </p:attrNameLst>
                                      </p:cBhvr>
                                      <p:tavLst>
                                        <p:tav tm="0">
                                          <p:val>
                                            <p:strVal val="#ppt_x"/>
                                          </p:val>
                                        </p:tav>
                                        <p:tav tm="100000">
                                          <p:val>
                                            <p:strVal val="#ppt_x"/>
                                          </p:val>
                                        </p:tav>
                                      </p:tavLst>
                                    </p:anim>
                                    <p:anim calcmode="lin" valueType="num">
                                      <p:cBhvr>
                                        <p:cTn id="31" dur="500" fill="hold"/>
                                        <p:tgtEl>
                                          <p:spTgt spid="2560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nodeType="clickEffect">
                                  <p:stCondLst>
                                    <p:cond delay="0"/>
                                  </p:stCondLst>
                                  <p:childTnLst>
                                    <p:set>
                                      <p:cBhvr>
                                        <p:cTn id="40" dur="1" fill="hold">
                                          <p:stCondLst>
                                            <p:cond delay="0"/>
                                          </p:stCondLst>
                                        </p:cTn>
                                        <p:tgtEl>
                                          <p:spTgt spid="25609"/>
                                        </p:tgtEl>
                                        <p:attrNameLst>
                                          <p:attrName>style.visibility</p:attrName>
                                        </p:attrNameLst>
                                      </p:cBhvr>
                                      <p:to>
                                        <p:strVal val="visible"/>
                                      </p:to>
                                    </p:set>
                                    <p:animEffect transition="in" filter="fade">
                                      <p:cBhvr>
                                        <p:cTn id="41" dur="500"/>
                                        <p:tgtEl>
                                          <p:spTgt spid="25609"/>
                                        </p:tgtEl>
                                      </p:cBhvr>
                                    </p:animEffect>
                                    <p:anim calcmode="lin" valueType="num">
                                      <p:cBhvr>
                                        <p:cTn id="42" dur="500" fill="hold"/>
                                        <p:tgtEl>
                                          <p:spTgt spid="25609"/>
                                        </p:tgtEl>
                                        <p:attrNameLst>
                                          <p:attrName>ppt_x</p:attrName>
                                        </p:attrNameLst>
                                      </p:cBhvr>
                                      <p:tavLst>
                                        <p:tav tm="0">
                                          <p:val>
                                            <p:strVal val="#ppt_x"/>
                                          </p:val>
                                        </p:tav>
                                        <p:tav tm="100000">
                                          <p:val>
                                            <p:strVal val="#ppt_x"/>
                                          </p:val>
                                        </p:tav>
                                      </p:tavLst>
                                    </p:anim>
                                    <p:anim calcmode="lin" valueType="num">
                                      <p:cBhvr>
                                        <p:cTn id="43" dur="500" fill="hold"/>
                                        <p:tgtEl>
                                          <p:spTgt spid="2560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5606"/>
                                        </p:tgtEl>
                                        <p:attrNameLst>
                                          <p:attrName>style.visibility</p:attrName>
                                        </p:attrNameLst>
                                      </p:cBhvr>
                                      <p:to>
                                        <p:strVal val="visible"/>
                                      </p:to>
                                    </p:set>
                                    <p:animEffect transition="in" filter="fade">
                                      <p:cBhvr>
                                        <p:cTn id="46" dur="500"/>
                                        <p:tgtEl>
                                          <p:spTgt spid="25606"/>
                                        </p:tgtEl>
                                      </p:cBhvr>
                                    </p:animEffect>
                                    <p:anim calcmode="lin" valueType="num">
                                      <p:cBhvr>
                                        <p:cTn id="47" dur="500" fill="hold"/>
                                        <p:tgtEl>
                                          <p:spTgt spid="25606"/>
                                        </p:tgtEl>
                                        <p:attrNameLst>
                                          <p:attrName>ppt_x</p:attrName>
                                        </p:attrNameLst>
                                      </p:cBhvr>
                                      <p:tavLst>
                                        <p:tav tm="0">
                                          <p:val>
                                            <p:strVal val="#ppt_x"/>
                                          </p:val>
                                        </p:tav>
                                        <p:tav tm="100000">
                                          <p:val>
                                            <p:strVal val="#ppt_x"/>
                                          </p:val>
                                        </p:tav>
                                      </p:tavLst>
                                    </p:anim>
                                    <p:anim calcmode="lin" valueType="num">
                                      <p:cBhvr>
                                        <p:cTn id="48" dur="500" fill="hold"/>
                                        <p:tgtEl>
                                          <p:spTgt spid="256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P spid="25607" grpId="0"/>
      <p:bldP spid="2560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用户研究与设备规格预估</a:t>
            </a:r>
          </a:p>
        </p:txBody>
      </p:sp>
      <p:sp>
        <p:nvSpPr>
          <p:cNvPr id="4" name="矩形 3"/>
          <p:cNvSpPr/>
          <p:nvPr/>
        </p:nvSpPr>
        <p:spPr>
          <a:xfrm>
            <a:off x="371061" y="1272209"/>
            <a:ext cx="11629595" cy="4228850"/>
          </a:xfrm>
          <a:prstGeom prst="rect">
            <a:avLst/>
          </a:prstGeom>
        </p:spPr>
        <p:txBody>
          <a:bodyPr wrap="square">
            <a:spAutoFit/>
          </a:bodyPr>
          <a:lstStyle/>
          <a:p>
            <a:pPr>
              <a:lnSpc>
                <a:spcPct val="150000"/>
              </a:lnSpc>
              <a:spcBef>
                <a:spcPct val="20000"/>
              </a:spcBef>
            </a:pPr>
            <a:r>
              <a:rPr lang="zh-CN" altLang="en-US" sz="2800" b="1" dirty="0">
                <a:solidFill>
                  <a:srgbClr val="FFFF00"/>
                </a:solidFill>
                <a:latin typeface="Hiragino Sans GB W6" charset="-122"/>
                <a:ea typeface="Hiragino Sans GB W6" charset="-122"/>
                <a:cs typeface="Hiragino Sans GB W6" charset="-122"/>
              </a:rPr>
              <a:t>关于功能与内容呈现，从技术的角度出发，需要考虑哪些？</a:t>
            </a:r>
            <a:endParaRPr lang="en-US" altLang="zh-CN" sz="2800" b="1" dirty="0">
              <a:solidFill>
                <a:srgbClr val="FFFF00"/>
              </a:solidFill>
              <a:latin typeface="Hiragino Sans GB W6" charset="-122"/>
              <a:ea typeface="Hiragino Sans GB W6" charset="-122"/>
              <a:cs typeface="Hiragino Sans GB W6" charset="-122"/>
            </a:endParaRPr>
          </a:p>
          <a:p>
            <a:pPr>
              <a:lnSpc>
                <a:spcPct val="150000"/>
              </a:lnSpc>
              <a:spcBef>
                <a:spcPct val="20000"/>
              </a:spcBef>
            </a:pPr>
            <a:r>
              <a:rPr lang="zh-CN" altLang="en-US" sz="2800" b="1" dirty="0">
                <a:solidFill>
                  <a:schemeClr val="bg1"/>
                </a:solidFill>
                <a:latin typeface="Hiragino Sans GB W6" charset="-122"/>
                <a:ea typeface="Hiragino Sans GB W6" charset="-122"/>
                <a:cs typeface="Hiragino Sans GB W6" charset="-122"/>
              </a:rPr>
              <a:t>     对于功能繁多复杂的网站，需要针对不同的设备类型进行功能和内容的</a:t>
            </a:r>
            <a:r>
              <a:rPr lang="zh-CN" altLang="en-US" sz="2800" b="1" dirty="0">
                <a:solidFill>
                  <a:srgbClr val="FFFF00"/>
                </a:solidFill>
                <a:latin typeface="Hiragino Sans GB W6" charset="-122"/>
                <a:ea typeface="Hiragino Sans GB W6" charset="-122"/>
                <a:cs typeface="Hiragino Sans GB W6" charset="-122"/>
              </a:rPr>
              <a:t>优先级排序</a:t>
            </a:r>
            <a:r>
              <a:rPr lang="zh-CN" altLang="en-US" sz="2800" b="1" dirty="0">
                <a:solidFill>
                  <a:schemeClr val="bg1"/>
                </a:solidFill>
                <a:latin typeface="Hiragino Sans GB W6" charset="-122"/>
                <a:ea typeface="Hiragino Sans GB W6" charset="-122"/>
                <a:cs typeface="Hiragino Sans GB W6" charset="-122"/>
              </a:rPr>
              <a:t>，以便在开发阶段通过</a:t>
            </a:r>
            <a:r>
              <a:rPr lang="en-US" altLang="zh-CN" sz="2800" b="1" dirty="0">
                <a:solidFill>
                  <a:schemeClr val="bg1"/>
                </a:solidFill>
                <a:latin typeface="Hiragino Sans GB W6" charset="-122"/>
                <a:ea typeface="Hiragino Sans GB W6" charset="-122"/>
                <a:cs typeface="Hiragino Sans GB W6" charset="-122"/>
              </a:rPr>
              <a:t>CSS</a:t>
            </a:r>
            <a:r>
              <a:rPr lang="zh-CN" altLang="en-US" sz="2800" b="1" dirty="0">
                <a:solidFill>
                  <a:schemeClr val="bg1"/>
                </a:solidFill>
                <a:latin typeface="Hiragino Sans GB W6" charset="-122"/>
                <a:ea typeface="Hiragino Sans GB W6" charset="-122"/>
                <a:cs typeface="Hiragino Sans GB W6" charset="-122"/>
              </a:rPr>
              <a:t>定义不同的响应规则，</a:t>
            </a:r>
            <a:endParaRPr lang="en-US" altLang="zh-CN" sz="2800" b="1" dirty="0">
              <a:solidFill>
                <a:schemeClr val="bg1"/>
              </a:solidFill>
              <a:latin typeface="Hiragino Sans GB W6" charset="-122"/>
              <a:ea typeface="Hiragino Sans GB W6" charset="-122"/>
              <a:cs typeface="Hiragino Sans GB W6" charset="-122"/>
            </a:endParaRPr>
          </a:p>
          <a:p>
            <a:pPr>
              <a:lnSpc>
                <a:spcPct val="150000"/>
              </a:lnSpc>
              <a:spcBef>
                <a:spcPct val="20000"/>
              </a:spcBef>
            </a:pPr>
            <a:endParaRPr lang="en-US" altLang="zh-CN" sz="2800" b="1" dirty="0">
              <a:solidFill>
                <a:schemeClr val="bg1"/>
              </a:solidFill>
              <a:latin typeface="Hiragino Sans GB W6" charset="-122"/>
              <a:ea typeface="Hiragino Sans GB W6" charset="-122"/>
              <a:cs typeface="Hiragino Sans GB W6" charset="-122"/>
            </a:endParaRPr>
          </a:p>
          <a:p>
            <a:pPr>
              <a:lnSpc>
                <a:spcPct val="150000"/>
              </a:lnSpc>
              <a:spcBef>
                <a:spcPct val="20000"/>
              </a:spcBef>
            </a:pPr>
            <a:r>
              <a:rPr lang="zh-CN" altLang="en-US" sz="2800" b="1" dirty="0">
                <a:solidFill>
                  <a:schemeClr val="bg1"/>
                </a:solidFill>
                <a:latin typeface="Hiragino Sans GB W6" charset="-122"/>
                <a:ea typeface="Hiragino Sans GB W6" charset="-122"/>
                <a:cs typeface="Hiragino Sans GB W6" charset="-122"/>
              </a:rPr>
              <a:t>以最合理的样式规格和布局方式进行呈现；尤其对于手机等小屏幕设备，需要多花些心思。</a:t>
            </a:r>
            <a:endParaRPr lang="en-US" altLang="zh-CN" sz="2800" b="1" dirty="0">
              <a:solidFill>
                <a:schemeClr val="bg1"/>
              </a:solidFill>
              <a:latin typeface="Hiragino Sans GB W6" charset="-122"/>
              <a:ea typeface="Hiragino Sans GB W6" charset="-122"/>
              <a:cs typeface="Hiragino Sans GB W6" charset="-122"/>
            </a:endParaRPr>
          </a:p>
        </p:txBody>
      </p:sp>
    </p:spTree>
    <p:extLst>
      <p:ext uri="{BB962C8B-B14F-4D97-AF65-F5344CB8AC3E}">
        <p14:creationId xmlns:p14="http://schemas.microsoft.com/office/powerpoint/2010/main" val="2877869525"/>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b="1" dirty="0">
                <a:solidFill>
                  <a:srgbClr val="FF0000"/>
                </a:solidFill>
                <a:latin typeface="微软雅黑" panose="020B0503020204020204" pitchFamily="34" charset="-122"/>
                <a:ea typeface="微软雅黑" panose="020B0503020204020204" pitchFamily="34" charset="-122"/>
              </a:rPr>
              <a:t>框架原型规划</a:t>
            </a:r>
          </a:p>
        </p:txBody>
      </p:sp>
      <p:pic>
        <p:nvPicPr>
          <p:cNvPr id="56325" name="Picture 4" descr="E:\已完成\资源\文档\响应式web设计\pptpsd\框架圆心该规划 副本.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661" y="1412776"/>
            <a:ext cx="11226533" cy="4695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491238"/>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框架原型规划</a:t>
            </a:r>
          </a:p>
        </p:txBody>
      </p:sp>
      <p:sp>
        <p:nvSpPr>
          <p:cNvPr id="6" name="矩形 5"/>
          <p:cNvSpPr/>
          <p:nvPr/>
        </p:nvSpPr>
        <p:spPr>
          <a:xfrm>
            <a:off x="265044" y="694046"/>
            <a:ext cx="11807620" cy="2400657"/>
          </a:xfrm>
          <a:prstGeom prst="rect">
            <a:avLst/>
          </a:prstGeom>
        </p:spPr>
        <p:txBody>
          <a:bodyPr wrap="square">
            <a:spAutoFit/>
          </a:bodyPr>
          <a:lstStyle/>
          <a:p>
            <a:pPr>
              <a:lnSpc>
                <a:spcPct val="150000"/>
              </a:lnSpc>
              <a:spcBef>
                <a:spcPct val="20000"/>
              </a:spcBef>
            </a:pPr>
            <a:r>
              <a:rPr lang="zh-CN" altLang="en-US" sz="2000" b="1" dirty="0">
                <a:solidFill>
                  <a:srgbClr val="FFFF00"/>
                </a:solidFill>
                <a:latin typeface="Hiragino Sans GB W6" charset="-122"/>
                <a:ea typeface="Hiragino Sans GB W6" charset="-122"/>
                <a:cs typeface="Hiragino Sans GB W6" charset="-122"/>
              </a:rPr>
              <a:t>       通过线框图，我们可以对响应式的视觉效果背后的逻辑结构进行规划和定义。</a:t>
            </a:r>
            <a:r>
              <a:rPr lang="zh-CN" altLang="en-US" sz="2000" b="1" dirty="0">
                <a:solidFill>
                  <a:schemeClr val="bg1"/>
                </a:solidFill>
                <a:latin typeface="Hiragino Sans GB W6" charset="-122"/>
                <a:ea typeface="Hiragino Sans GB W6" charset="-122"/>
                <a:cs typeface="Hiragino Sans GB W6" charset="-122"/>
              </a:rPr>
              <a:t>我们根据之前一步的研究和预估结果，规划出几种比较典型的屏幕尺寸规格。比如我们可以选择三款具有代表性的主流设备，包括桌面显示器、</a:t>
            </a:r>
            <a:r>
              <a:rPr lang="en-US" altLang="zh-CN" sz="2000" b="1" dirty="0">
                <a:solidFill>
                  <a:schemeClr val="bg1"/>
                </a:solidFill>
                <a:latin typeface="Hiragino Sans GB W6" charset="-122"/>
                <a:ea typeface="Hiragino Sans GB W6" charset="-122"/>
                <a:cs typeface="Hiragino Sans GB W6" charset="-122"/>
              </a:rPr>
              <a:t>iPad</a:t>
            </a:r>
            <a:r>
              <a:rPr lang="zh-CN" altLang="en-US" sz="2000" b="1" dirty="0">
                <a:solidFill>
                  <a:schemeClr val="bg1"/>
                </a:solidFill>
                <a:latin typeface="Hiragino Sans GB W6" charset="-122"/>
                <a:ea typeface="Hiragino Sans GB W6" charset="-122"/>
                <a:cs typeface="Hiragino Sans GB W6" charset="-122"/>
              </a:rPr>
              <a:t>和</a:t>
            </a:r>
            <a:r>
              <a:rPr lang="en-US" altLang="zh-CN" sz="2000" b="1" dirty="0">
                <a:solidFill>
                  <a:schemeClr val="bg1"/>
                </a:solidFill>
                <a:latin typeface="Hiragino Sans GB W6" charset="-122"/>
                <a:ea typeface="Hiragino Sans GB W6" charset="-122"/>
                <a:cs typeface="Hiragino Sans GB W6" charset="-122"/>
              </a:rPr>
              <a:t>iPhone</a:t>
            </a:r>
            <a:r>
              <a:rPr lang="zh-CN" altLang="en-US" sz="2000" b="1" dirty="0">
                <a:solidFill>
                  <a:schemeClr val="bg1"/>
                </a:solidFill>
                <a:latin typeface="Hiragino Sans GB W6" charset="-122"/>
                <a:ea typeface="Hiragino Sans GB W6" charset="-122"/>
                <a:cs typeface="Hiragino Sans GB W6" charset="-122"/>
              </a:rPr>
              <a:t>。响应式设计的目的在于，针对不同设备的屏幕规格区间，进行功能及内容的输出格式预设。所以我们只需要选取一些具有代表性的设备；我们制作线框原型的主要目标是规划样式背后的逻辑。  </a:t>
            </a:r>
            <a:endParaRPr lang="en-US" altLang="zh-CN" sz="2000" b="1" dirty="0">
              <a:solidFill>
                <a:schemeClr val="bg1"/>
              </a:solidFill>
              <a:latin typeface="Hiragino Sans GB W6" charset="-122"/>
              <a:ea typeface="Hiragino Sans GB W6" charset="-122"/>
              <a:cs typeface="Hiragino Sans GB W6" charset="-122"/>
            </a:endParaRPr>
          </a:p>
        </p:txBody>
      </p:sp>
      <p:pic>
        <p:nvPicPr>
          <p:cNvPr id="58374" name="图片 6" descr="responsive-web-design-framewire-layout-grid">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09" y="2720940"/>
            <a:ext cx="8452301" cy="413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08075" y="4343400"/>
            <a:ext cx="1166813" cy="369888"/>
          </a:xfrm>
          <a:prstGeom prst="rect">
            <a:avLst/>
          </a:prstGeom>
          <a:solidFill>
            <a:srgbClr val="7030A0"/>
          </a:solidFill>
        </p:spPr>
        <p:txBody>
          <a:bodyPr wrap="none">
            <a:spAutoFit/>
          </a:bodyPr>
          <a:lstStyle/>
          <a:p>
            <a:pPr>
              <a:spcAft>
                <a:spcPts val="0"/>
              </a:spcAft>
              <a:tabLst>
                <a:tab pos="457200" algn="l"/>
              </a:tabLst>
              <a:defRPr/>
            </a:pPr>
            <a:r>
              <a:rPr lang="zh-CN" altLang="zh-CN" b="1" kern="0" dirty="0">
                <a:solidFill>
                  <a:schemeClr val="bg1"/>
                </a:solidFill>
                <a:latin typeface="Trebuchet MS" panose="020B0603020202020204" pitchFamily="34" charset="0"/>
                <a:cs typeface="宋体" panose="02010600030101010101" pitchFamily="2" charset="-122"/>
              </a:rPr>
              <a:t>开始规划</a:t>
            </a:r>
            <a:r>
              <a:rPr lang="zh-CN" altLang="zh-CN" kern="0" dirty="0">
                <a:solidFill>
                  <a:schemeClr val="bg1"/>
                </a:solidFill>
                <a:latin typeface="Calibri" panose="020F0502020204030204" pitchFamily="34" charset="0"/>
                <a:ea typeface="Trebuchet MS" panose="020B0603020202020204" pitchFamily="34" charset="0"/>
                <a:cs typeface="宋体" panose="02010600030101010101" pitchFamily="2" charset="-122"/>
              </a:rPr>
              <a:t> </a:t>
            </a:r>
            <a:endParaRPr lang="zh-CN" altLang="zh-CN" sz="1600"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5776864"/>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框架原型规划</a:t>
            </a:r>
          </a:p>
        </p:txBody>
      </p:sp>
      <p:sp>
        <p:nvSpPr>
          <p:cNvPr id="6" name="矩形 5"/>
          <p:cNvSpPr/>
          <p:nvPr/>
        </p:nvSpPr>
        <p:spPr>
          <a:xfrm>
            <a:off x="407368" y="723902"/>
            <a:ext cx="11784632" cy="6260175"/>
          </a:xfrm>
          <a:prstGeom prst="rect">
            <a:avLst/>
          </a:prstGeom>
        </p:spPr>
        <p:txBody>
          <a:bodyPr wrap="square">
            <a:spAutoFit/>
          </a:bodyPr>
          <a:lstStyle/>
          <a:p>
            <a:pPr>
              <a:lnSpc>
                <a:spcPct val="150000"/>
              </a:lnSpc>
              <a:spcBef>
                <a:spcPct val="20000"/>
              </a:spcBef>
            </a:pPr>
            <a:r>
              <a:rPr lang="zh-CN" altLang="en-US" sz="2400" b="1" dirty="0">
                <a:solidFill>
                  <a:srgbClr val="FFFF00"/>
                </a:solidFill>
                <a:latin typeface="Hiragino Sans GB W6" charset="-122"/>
                <a:ea typeface="Hiragino Sans GB W6" charset="-122"/>
                <a:cs typeface="Hiragino Sans GB W6" charset="-122"/>
              </a:rPr>
              <a:t>       通过线框图，我们可以对响应式的视觉效果背后的逻辑结构进行规划和定义</a:t>
            </a:r>
            <a:r>
              <a:rPr lang="zh-CN" altLang="en-US" sz="2400" b="1" dirty="0">
                <a:solidFill>
                  <a:schemeClr val="bg1"/>
                </a:solidFill>
                <a:latin typeface="Hiragino Sans GB W6" charset="-122"/>
                <a:ea typeface="Hiragino Sans GB W6" charset="-122"/>
                <a:cs typeface="Hiragino Sans GB W6" charset="-122"/>
              </a:rPr>
              <a:t>。我们根据之前一步的研究和预估结果，规划出几种比较典型的屏幕尺寸规格。比如我们可以选择三款具有代表性的主流设备，包括桌面显示器、</a:t>
            </a:r>
            <a:r>
              <a:rPr lang="en-US" altLang="zh-CN" sz="2400" b="1" dirty="0">
                <a:solidFill>
                  <a:schemeClr val="bg1"/>
                </a:solidFill>
                <a:latin typeface="Hiragino Sans GB W6" charset="-122"/>
                <a:ea typeface="Hiragino Sans GB W6" charset="-122"/>
                <a:cs typeface="Hiragino Sans GB W6" charset="-122"/>
              </a:rPr>
              <a:t>iPad</a:t>
            </a:r>
            <a:r>
              <a:rPr lang="zh-CN" altLang="en-US" sz="2400" b="1" dirty="0">
                <a:solidFill>
                  <a:schemeClr val="bg1"/>
                </a:solidFill>
                <a:latin typeface="Hiragino Sans GB W6" charset="-122"/>
                <a:ea typeface="Hiragino Sans GB W6" charset="-122"/>
                <a:cs typeface="Hiragino Sans GB W6" charset="-122"/>
              </a:rPr>
              <a:t>和</a:t>
            </a:r>
            <a:r>
              <a:rPr lang="en-US" altLang="zh-CN" sz="2400" b="1" dirty="0">
                <a:solidFill>
                  <a:schemeClr val="bg1"/>
                </a:solidFill>
                <a:latin typeface="Hiragino Sans GB W6" charset="-122"/>
                <a:ea typeface="Hiragino Sans GB W6" charset="-122"/>
                <a:cs typeface="Hiragino Sans GB W6" charset="-122"/>
              </a:rPr>
              <a:t>iPhone</a:t>
            </a:r>
            <a:r>
              <a:rPr lang="zh-CN" altLang="en-US" sz="2400" b="1" dirty="0">
                <a:solidFill>
                  <a:schemeClr val="bg1"/>
                </a:solidFill>
                <a:latin typeface="Hiragino Sans GB W6" charset="-122"/>
                <a:ea typeface="Hiragino Sans GB W6" charset="-122"/>
                <a:cs typeface="Hiragino Sans GB W6" charset="-122"/>
              </a:rPr>
              <a:t>。</a:t>
            </a:r>
            <a:r>
              <a:rPr lang="zh-CN" altLang="en-US" sz="2400" b="1" dirty="0">
                <a:solidFill>
                  <a:srgbClr val="FFFF00"/>
                </a:solidFill>
                <a:latin typeface="Hiragino Sans GB W6" charset="-122"/>
                <a:ea typeface="Hiragino Sans GB W6" charset="-122"/>
                <a:cs typeface="Hiragino Sans GB W6" charset="-122"/>
              </a:rPr>
              <a:t>响应式设计的目的在于，针对不同设备的屏幕规格区间，进行功能及内容的输出格式预设。</a:t>
            </a:r>
            <a:r>
              <a:rPr lang="zh-CN" altLang="en-US" sz="2400" b="1" dirty="0">
                <a:solidFill>
                  <a:schemeClr val="bg1"/>
                </a:solidFill>
                <a:latin typeface="Hiragino Sans GB W6" charset="-122"/>
                <a:ea typeface="Hiragino Sans GB W6" charset="-122"/>
                <a:cs typeface="Hiragino Sans GB W6" charset="-122"/>
              </a:rPr>
              <a:t>所以我们只需要选取一些具有代表性的设备；我们制作线框原型的主要目标是规划样式背后的逻辑。  </a:t>
            </a:r>
            <a:endParaRPr lang="en-US" altLang="zh-CN" sz="2400" b="1" dirty="0">
              <a:solidFill>
                <a:schemeClr val="bg1"/>
              </a:solidFill>
              <a:latin typeface="Hiragino Sans GB W6" charset="-122"/>
              <a:ea typeface="Hiragino Sans GB W6" charset="-122"/>
              <a:cs typeface="Hiragino Sans GB W6" charset="-122"/>
            </a:endParaRPr>
          </a:p>
          <a:p>
            <a:pPr>
              <a:lnSpc>
                <a:spcPct val="150000"/>
              </a:lnSpc>
              <a:spcBef>
                <a:spcPct val="20000"/>
              </a:spcBef>
            </a:pPr>
            <a:r>
              <a:rPr lang="zh-CN" altLang="en-US" sz="2400" b="1" dirty="0">
                <a:solidFill>
                  <a:schemeClr val="bg1"/>
                </a:solidFill>
                <a:latin typeface="Hiragino Sans GB W6" charset="-122"/>
                <a:ea typeface="Hiragino Sans GB W6" charset="-122"/>
                <a:cs typeface="Hiragino Sans GB W6" charset="-122"/>
              </a:rPr>
              <a:t>       对于手机用户来说，有一个问题：多数页面在首屏中只能显示网站名、全局导航和搜索等功能；用户点击全局导航中的链接之后，即使页面正常的进行了跳转，也会给人一种错觉，好像页面并没有发生变化。一个常见的解决方法是，</a:t>
            </a:r>
            <a:r>
              <a:rPr lang="zh-CN" altLang="en-US" sz="2400" b="1" dirty="0">
                <a:solidFill>
                  <a:srgbClr val="FFFF00"/>
                </a:solidFill>
                <a:latin typeface="Hiragino Sans GB W6" charset="-122"/>
                <a:ea typeface="Hiragino Sans GB W6" charset="-122"/>
                <a:cs typeface="Hiragino Sans GB W6" charset="-122"/>
              </a:rPr>
              <a:t>对于小屏幕设备，将全局导航与主要内容之间的部分设计为可以展开或收起的容器</a:t>
            </a:r>
            <a:r>
              <a:rPr lang="zh-CN" altLang="en-US" sz="2400" b="1" dirty="0">
                <a:solidFill>
                  <a:schemeClr val="bg1"/>
                </a:solidFill>
                <a:latin typeface="Hiragino Sans GB W6" charset="-122"/>
                <a:ea typeface="Hiragino Sans GB W6" charset="-122"/>
                <a:cs typeface="Hiragino Sans GB W6" charset="-122"/>
              </a:rPr>
              <a:t>，默认状态为收起，</a:t>
            </a:r>
            <a:r>
              <a:rPr lang="zh-CN" altLang="en-US" sz="2400" b="1" dirty="0">
                <a:solidFill>
                  <a:srgbClr val="FFFF00"/>
                </a:solidFill>
                <a:latin typeface="Hiragino Sans GB W6" charset="-122"/>
                <a:ea typeface="Hiragino Sans GB W6" charset="-122"/>
                <a:cs typeface="Hiragino Sans GB W6" charset="-122"/>
              </a:rPr>
              <a:t>这样即能使主要内容可以呈现在首屏中，也可以保证功能的可用性。</a:t>
            </a:r>
          </a:p>
        </p:txBody>
      </p:sp>
    </p:spTree>
    <p:extLst>
      <p:ext uri="{BB962C8B-B14F-4D97-AF65-F5344CB8AC3E}">
        <p14:creationId xmlns:p14="http://schemas.microsoft.com/office/powerpoint/2010/main" val="1056730860"/>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框架原型规划</a:t>
            </a:r>
          </a:p>
        </p:txBody>
      </p:sp>
      <p:sp>
        <p:nvSpPr>
          <p:cNvPr id="4" name="矩形 3"/>
          <p:cNvSpPr/>
          <p:nvPr/>
        </p:nvSpPr>
        <p:spPr>
          <a:xfrm>
            <a:off x="2454779" y="937425"/>
            <a:ext cx="8928993" cy="1477328"/>
          </a:xfrm>
          <a:prstGeom prst="rect">
            <a:avLst/>
          </a:prstGeom>
        </p:spPr>
        <p:txBody>
          <a:bodyPr wrap="square">
            <a:spAutoFit/>
          </a:bodyPr>
          <a:lstStyle/>
          <a:p>
            <a:pPr>
              <a:lnSpc>
                <a:spcPct val="150000"/>
              </a:lnSpc>
              <a:spcBef>
                <a:spcPct val="20000"/>
              </a:spcBef>
            </a:pPr>
            <a:r>
              <a:rPr lang="zh-CN" altLang="zh-CN" sz="2000" b="1" dirty="0">
                <a:solidFill>
                  <a:schemeClr val="bg1"/>
                </a:solidFill>
                <a:latin typeface="Hiragino Sans GB W6" charset="-122"/>
                <a:ea typeface="Hiragino Sans GB W6" charset="-122"/>
                <a:cs typeface="Hiragino Sans GB W6" charset="-122"/>
              </a:rPr>
              <a:t>需要考虑的是，</a:t>
            </a:r>
            <a:r>
              <a:rPr lang="zh-CN" altLang="zh-CN" sz="2000" b="1" dirty="0">
                <a:solidFill>
                  <a:srgbClr val="FFFF00"/>
                </a:solidFill>
                <a:latin typeface="Hiragino Sans GB W6" charset="-122"/>
                <a:ea typeface="Hiragino Sans GB W6" charset="-122"/>
                <a:cs typeface="Hiragino Sans GB W6" charset="-122"/>
              </a:rPr>
              <a:t>每一列中的模块组件应该以怎样的方式随着页面的宽度缩放而响应式的适应和调整。</a:t>
            </a:r>
            <a:r>
              <a:rPr lang="zh-CN" altLang="zh-CN" sz="2000" b="1" dirty="0">
                <a:solidFill>
                  <a:schemeClr val="bg1"/>
                </a:solidFill>
                <a:latin typeface="Hiragino Sans GB W6" charset="-122"/>
                <a:ea typeface="Hiragino Sans GB W6" charset="-122"/>
                <a:cs typeface="Hiragino Sans GB W6" charset="-122"/>
              </a:rPr>
              <a:t>在这个过程里，保持团队成员之间的沟通是非常重要的，包括视觉设计师、前端开发人员等。</a:t>
            </a:r>
          </a:p>
        </p:txBody>
      </p:sp>
      <p:sp>
        <p:nvSpPr>
          <p:cNvPr id="9" name="矩形 8"/>
          <p:cNvSpPr/>
          <p:nvPr/>
        </p:nvSpPr>
        <p:spPr>
          <a:xfrm>
            <a:off x="8838028" y="2511698"/>
            <a:ext cx="3384376" cy="3323987"/>
          </a:xfrm>
          <a:prstGeom prst="rect">
            <a:avLst/>
          </a:prstGeom>
        </p:spPr>
        <p:txBody>
          <a:bodyPr wrap="square">
            <a:spAutoFit/>
          </a:bodyPr>
          <a:lstStyle/>
          <a:p>
            <a:pPr>
              <a:lnSpc>
                <a:spcPct val="150000"/>
              </a:lnSpc>
              <a:spcBef>
                <a:spcPct val="20000"/>
              </a:spcBef>
            </a:pPr>
            <a:r>
              <a:rPr lang="en-US" altLang="zh-CN" sz="2000" b="1" dirty="0">
                <a:solidFill>
                  <a:schemeClr val="bg1"/>
                </a:solidFill>
                <a:latin typeface="Hiragino Sans GB W6" charset="-122"/>
                <a:ea typeface="Hiragino Sans GB W6" charset="-122"/>
                <a:cs typeface="Hiragino Sans GB W6" charset="-122"/>
              </a:rPr>
              <a:t>      </a:t>
            </a:r>
            <a:r>
              <a:rPr lang="zh-CN" altLang="zh-CN" sz="2000" b="1" dirty="0">
                <a:solidFill>
                  <a:schemeClr val="bg1"/>
                </a:solidFill>
                <a:latin typeface="Hiragino Sans GB W6" charset="-122"/>
                <a:ea typeface="Hiragino Sans GB W6" charset="-122"/>
                <a:cs typeface="Hiragino Sans GB W6" charset="-122"/>
              </a:rPr>
              <a:t>也许对于实际项目来说，其他页面的重要程度或代表性是超过首页的。这不是问题，你可以调整具体的页面规划次序。</a:t>
            </a:r>
            <a:r>
              <a:rPr lang="zh-CN" altLang="en-US" sz="2000" b="1" dirty="0">
                <a:solidFill>
                  <a:schemeClr val="bg1"/>
                </a:solidFill>
                <a:latin typeface="Hiragino Sans GB W6" charset="-122"/>
                <a:ea typeface="Hiragino Sans GB W6" charset="-122"/>
                <a:cs typeface="Hiragino Sans GB W6" charset="-122"/>
              </a:rPr>
              <a:t>左</a:t>
            </a:r>
            <a:r>
              <a:rPr lang="zh-CN" altLang="zh-CN" sz="2000" b="1" dirty="0">
                <a:solidFill>
                  <a:schemeClr val="bg1"/>
                </a:solidFill>
                <a:latin typeface="Hiragino Sans GB W6" charset="-122"/>
                <a:ea typeface="Hiragino Sans GB W6" charset="-122"/>
                <a:cs typeface="Hiragino Sans GB W6" charset="-122"/>
              </a:rPr>
              <a:t>图中展示的，就是我们为首页制作的三种响应规格的线框原型。</a:t>
            </a:r>
          </a:p>
        </p:txBody>
      </p:sp>
      <p:pic>
        <p:nvPicPr>
          <p:cNvPr id="59399"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25" y="2511698"/>
            <a:ext cx="8696403" cy="373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44091" y="1436792"/>
            <a:ext cx="1552028" cy="400110"/>
          </a:xfrm>
          <a:prstGeom prst="rect">
            <a:avLst/>
          </a:prstGeom>
          <a:solidFill>
            <a:srgbClr val="7030A0"/>
          </a:solidFill>
        </p:spPr>
        <p:txBody>
          <a:bodyPr wrap="none">
            <a:spAutoFit/>
          </a:bodyPr>
          <a:lstStyle/>
          <a:p>
            <a:pPr>
              <a:spcAft>
                <a:spcPts val="0"/>
              </a:spcAft>
              <a:tabLst>
                <a:tab pos="457200" algn="l"/>
              </a:tabLst>
            </a:pPr>
            <a:r>
              <a:rPr lang="zh-CN" altLang="en-US" sz="2000" b="1" kern="0" dirty="0">
                <a:solidFill>
                  <a:schemeClr val="bg1"/>
                </a:solidFill>
                <a:latin typeface="Trebuchet MS" panose="020B0603020202020204" pitchFamily="34" charset="0"/>
                <a:cs typeface="宋体" panose="02010600030101010101" pitchFamily="2" charset="-122"/>
              </a:rPr>
              <a:t>沟通与评审 </a:t>
            </a:r>
          </a:p>
        </p:txBody>
      </p:sp>
      <p:sp>
        <p:nvSpPr>
          <p:cNvPr id="14" name="矩形 13"/>
          <p:cNvSpPr/>
          <p:nvPr/>
        </p:nvSpPr>
        <p:spPr>
          <a:xfrm>
            <a:off x="0" y="3429000"/>
            <a:ext cx="700833" cy="400110"/>
          </a:xfrm>
          <a:prstGeom prst="rect">
            <a:avLst/>
          </a:prstGeom>
          <a:solidFill>
            <a:srgbClr val="7030A0"/>
          </a:solidFill>
        </p:spPr>
        <p:txBody>
          <a:bodyPr wrap="none">
            <a:spAutoFit/>
          </a:bodyPr>
          <a:lstStyle/>
          <a:p>
            <a:pPr>
              <a:spcAft>
                <a:spcPts val="0"/>
              </a:spcAft>
              <a:tabLst>
                <a:tab pos="457200" algn="l"/>
              </a:tabLst>
            </a:pPr>
            <a:r>
              <a:rPr lang="zh-CN" altLang="en-US" sz="2000" b="1" kern="0" dirty="0">
                <a:solidFill>
                  <a:schemeClr val="bg1"/>
                </a:solidFill>
                <a:latin typeface="Trebuchet MS" panose="020B0603020202020204" pitchFamily="34" charset="0"/>
                <a:cs typeface="宋体" panose="02010600030101010101" pitchFamily="2" charset="-122"/>
              </a:rPr>
              <a:t>首页</a:t>
            </a:r>
          </a:p>
        </p:txBody>
      </p:sp>
    </p:spTree>
    <p:extLst>
      <p:ext uri="{BB962C8B-B14F-4D97-AF65-F5344CB8AC3E}">
        <p14:creationId xmlns:p14="http://schemas.microsoft.com/office/powerpoint/2010/main" val="1545610501"/>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视觉设计</a:t>
            </a:r>
          </a:p>
        </p:txBody>
      </p:sp>
      <p:sp>
        <p:nvSpPr>
          <p:cNvPr id="14" name="矩形 13"/>
          <p:cNvSpPr/>
          <p:nvPr/>
        </p:nvSpPr>
        <p:spPr>
          <a:xfrm>
            <a:off x="2222500" y="2303463"/>
            <a:ext cx="2243138" cy="2246312"/>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0422" name="Text Box 8"/>
          <p:cNvSpPr txBox="1">
            <a:spLocks noChangeArrowheads="1"/>
          </p:cNvSpPr>
          <p:nvPr/>
        </p:nvSpPr>
        <p:spPr bwMode="auto">
          <a:xfrm>
            <a:off x="2527300" y="2216150"/>
            <a:ext cx="164782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9600">
                <a:solidFill>
                  <a:schemeClr val="bg1"/>
                </a:solidFill>
                <a:latin typeface="微软雅黑" panose="020B0503020204020204" pitchFamily="34" charset="-122"/>
                <a:ea typeface="微软雅黑" panose="020B0503020204020204" pitchFamily="34" charset="-122"/>
              </a:rPr>
              <a:t>PS</a:t>
            </a:r>
            <a:endParaRPr lang="zh-CN" altLang="en-US" sz="960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962525" y="2301875"/>
            <a:ext cx="2244725" cy="224472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0424" name="Text Box 8"/>
          <p:cNvSpPr txBox="1">
            <a:spLocks noChangeArrowheads="1"/>
          </p:cNvSpPr>
          <p:nvPr/>
        </p:nvSpPr>
        <p:spPr bwMode="auto">
          <a:xfrm>
            <a:off x="5410200" y="2214563"/>
            <a:ext cx="1411288"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9600">
                <a:solidFill>
                  <a:schemeClr val="bg1"/>
                </a:solidFill>
                <a:latin typeface="微软雅黑" panose="020B0503020204020204" pitchFamily="34" charset="-122"/>
                <a:ea typeface="微软雅黑" panose="020B0503020204020204" pitchFamily="34" charset="-122"/>
              </a:rPr>
              <a:t>AI</a:t>
            </a:r>
            <a:endParaRPr lang="zh-CN" altLang="en-US" sz="960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751763" y="2276475"/>
            <a:ext cx="2244725" cy="224472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0426" name="Text Box 8"/>
          <p:cNvSpPr txBox="1">
            <a:spLocks noChangeArrowheads="1"/>
          </p:cNvSpPr>
          <p:nvPr/>
        </p:nvSpPr>
        <p:spPr bwMode="auto">
          <a:xfrm>
            <a:off x="8269288" y="2070100"/>
            <a:ext cx="1270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960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56581133"/>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视觉设计</a:t>
            </a:r>
          </a:p>
        </p:txBody>
      </p:sp>
      <p:sp>
        <p:nvSpPr>
          <p:cNvPr id="116742" name="矩形 116741"/>
          <p:cNvSpPr/>
          <p:nvPr/>
        </p:nvSpPr>
        <p:spPr>
          <a:xfrm>
            <a:off x="164840" y="888437"/>
            <a:ext cx="7056784" cy="5909310"/>
          </a:xfrm>
          <a:prstGeom prst="rect">
            <a:avLst/>
          </a:prstGeom>
        </p:spPr>
        <p:txBody>
          <a:bodyPr wrap="square">
            <a:spAutoFit/>
          </a:bodyPr>
          <a:lstStyle/>
          <a:p>
            <a:pPr>
              <a:lnSpc>
                <a:spcPct val="150000"/>
              </a:lnSpc>
              <a:spcBef>
                <a:spcPct val="20000"/>
              </a:spcBef>
            </a:pPr>
            <a:r>
              <a:rPr lang="zh-CN" altLang="en-US" sz="2800" b="1" dirty="0">
                <a:solidFill>
                  <a:schemeClr val="bg1"/>
                </a:solidFill>
                <a:latin typeface="Hiragino Sans GB W6" charset="-122"/>
                <a:ea typeface="Hiragino Sans GB W6" charset="-122"/>
                <a:cs typeface="Hiragino Sans GB W6" charset="-122"/>
              </a:rPr>
              <a:t>        相比于传统的</a:t>
            </a:r>
            <a:r>
              <a:rPr lang="en-US" altLang="zh-CN" sz="2800" b="1" dirty="0">
                <a:solidFill>
                  <a:schemeClr val="bg1"/>
                </a:solidFill>
                <a:latin typeface="Hiragino Sans GB W6" charset="-122"/>
                <a:ea typeface="Hiragino Sans GB W6" charset="-122"/>
                <a:cs typeface="Hiragino Sans GB W6" charset="-122"/>
              </a:rPr>
              <a:t>Web</a:t>
            </a:r>
            <a:r>
              <a:rPr lang="zh-CN" altLang="en-US" sz="2800" b="1" dirty="0">
                <a:solidFill>
                  <a:schemeClr val="bg1"/>
                </a:solidFill>
                <a:latin typeface="Hiragino Sans GB W6" charset="-122"/>
                <a:ea typeface="Hiragino Sans GB W6" charset="-122"/>
                <a:cs typeface="Hiragino Sans GB W6" charset="-122"/>
              </a:rPr>
              <a:t>视觉设计过程，在这里我们</a:t>
            </a:r>
            <a:r>
              <a:rPr lang="zh-CN" altLang="en-US" sz="2800" b="1" dirty="0">
                <a:solidFill>
                  <a:srgbClr val="FFFF00"/>
                </a:solidFill>
                <a:latin typeface="Hiragino Sans GB W6" charset="-122"/>
                <a:ea typeface="Hiragino Sans GB W6" charset="-122"/>
                <a:cs typeface="Hiragino Sans GB W6" charset="-122"/>
              </a:rPr>
              <a:t>不仅要打造出风格恰当的</a:t>
            </a:r>
            <a:r>
              <a:rPr lang="en-US" altLang="zh-CN" sz="2800" b="1" dirty="0">
                <a:solidFill>
                  <a:srgbClr val="FFFF00"/>
                </a:solidFill>
                <a:latin typeface="Hiragino Sans GB W6" charset="-122"/>
                <a:ea typeface="Hiragino Sans GB W6" charset="-122"/>
                <a:cs typeface="Hiragino Sans GB W6" charset="-122"/>
              </a:rPr>
              <a:t>UI</a:t>
            </a:r>
            <a:r>
              <a:rPr lang="zh-CN" altLang="en-US" sz="2800" b="1" dirty="0">
                <a:solidFill>
                  <a:srgbClr val="FFFF00"/>
                </a:solidFill>
                <a:latin typeface="Hiragino Sans GB W6" charset="-122"/>
                <a:ea typeface="Hiragino Sans GB W6" charset="-122"/>
                <a:cs typeface="Hiragino Sans GB W6" charset="-122"/>
              </a:rPr>
              <a:t>元素，而且要根据前面制定下来的几种规格方案，对某些关键性的</a:t>
            </a:r>
            <a:r>
              <a:rPr lang="en-US" altLang="zh-CN" sz="2800" b="1" dirty="0">
                <a:solidFill>
                  <a:srgbClr val="FFFF00"/>
                </a:solidFill>
                <a:latin typeface="Hiragino Sans GB W6" charset="-122"/>
                <a:ea typeface="Hiragino Sans GB W6" charset="-122"/>
                <a:cs typeface="Hiragino Sans GB W6" charset="-122"/>
              </a:rPr>
              <a:t>UI</a:t>
            </a:r>
            <a:r>
              <a:rPr lang="zh-CN" altLang="en-US" sz="2800" b="1" dirty="0">
                <a:solidFill>
                  <a:srgbClr val="FFFF00"/>
                </a:solidFill>
                <a:latin typeface="Hiragino Sans GB W6" charset="-122"/>
                <a:ea typeface="Hiragino Sans GB W6" charset="-122"/>
                <a:cs typeface="Hiragino Sans GB W6" charset="-122"/>
              </a:rPr>
              <a:t>元素进行样式扩展或改造</a:t>
            </a:r>
            <a:r>
              <a:rPr lang="zh-CN" altLang="en-US" sz="2800" b="1" dirty="0">
                <a:solidFill>
                  <a:schemeClr val="bg1"/>
                </a:solidFill>
                <a:latin typeface="Hiragino Sans GB W6" charset="-122"/>
                <a:ea typeface="Hiragino Sans GB W6" charset="-122"/>
                <a:cs typeface="Hiragino Sans GB W6" charset="-122"/>
              </a:rPr>
              <a:t>。正如前面提到的，在小屏幕版本中，最佳实践方式是做成可展开和收起的模式，而这种交互方式在平板电脑或桌面设备中是不需要的。类似这样情况，在视觉设计方面需要花些额外的功夫。</a:t>
            </a:r>
          </a:p>
        </p:txBody>
      </p:sp>
      <p:pic>
        <p:nvPicPr>
          <p:cNvPr id="61446" name="图片 44" descr="responsive-web-design-additional-ui-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998538"/>
            <a:ext cx="4240213"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939502"/>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视觉设计</a:t>
            </a:r>
          </a:p>
        </p:txBody>
      </p:sp>
      <p:sp>
        <p:nvSpPr>
          <p:cNvPr id="116742" name="矩形 116741"/>
          <p:cNvSpPr/>
          <p:nvPr/>
        </p:nvSpPr>
        <p:spPr>
          <a:xfrm>
            <a:off x="92764" y="861391"/>
            <a:ext cx="11953461" cy="3046988"/>
          </a:xfrm>
          <a:prstGeom prst="rect">
            <a:avLst/>
          </a:prstGeom>
        </p:spPr>
        <p:txBody>
          <a:bodyPr wrap="square">
            <a:spAutoFit/>
          </a:bodyPr>
          <a:lstStyle/>
          <a:p>
            <a:pPr eaLnBrk="1" hangingPunct="1">
              <a:lnSpc>
                <a:spcPct val="150000"/>
              </a:lnSpc>
              <a:spcBef>
                <a:spcPct val="20000"/>
              </a:spcBef>
              <a:defRPr/>
            </a:pPr>
            <a:r>
              <a:rPr lang="zh-CN" altLang="en-US" sz="2000" b="1" dirty="0">
                <a:solidFill>
                  <a:schemeClr val="bg1"/>
                </a:solidFill>
                <a:latin typeface="Hiragino Sans GB W6" charset="-122"/>
                <a:ea typeface="Hiragino Sans GB W6" charset="-122"/>
                <a:cs typeface="Hiragino Sans GB W6" charset="-122"/>
              </a:rPr>
              <a:t>在视觉设计过程中，有一些很实际的经验和原则：</a:t>
            </a:r>
          </a:p>
          <a:p>
            <a:pPr marL="285750" indent="-285750" eaLnBrk="1" hangingPunct="1">
              <a:lnSpc>
                <a:spcPct val="150000"/>
              </a:lnSpc>
              <a:spcBef>
                <a:spcPct val="20000"/>
              </a:spcBef>
              <a:buFont typeface="Wingdings" panose="05000000000000000000" pitchFamily="2" charset="2"/>
              <a:buChar char="Ø"/>
              <a:defRPr/>
            </a:pPr>
            <a:r>
              <a:rPr lang="zh-CN" altLang="en-US" sz="2000" b="1" dirty="0">
                <a:solidFill>
                  <a:schemeClr val="bg1"/>
                </a:solidFill>
                <a:latin typeface="Hiragino Sans GB W6" charset="-122"/>
                <a:ea typeface="Hiragino Sans GB W6" charset="-122"/>
                <a:cs typeface="Hiragino Sans GB W6" charset="-122"/>
              </a:rPr>
              <a:t>尽量保持小屏幕规格样式的简洁；在</a:t>
            </a:r>
            <a:r>
              <a:rPr lang="en-US" altLang="zh-CN" sz="2000" b="1" dirty="0">
                <a:solidFill>
                  <a:schemeClr val="bg1"/>
                </a:solidFill>
                <a:latin typeface="Hiragino Sans GB W6" charset="-122"/>
                <a:ea typeface="Hiragino Sans GB W6" charset="-122"/>
                <a:cs typeface="Hiragino Sans GB W6" charset="-122"/>
              </a:rPr>
              <a:t>UI</a:t>
            </a:r>
            <a:r>
              <a:rPr lang="zh-CN" altLang="en-US" sz="2000" b="1" dirty="0">
                <a:solidFill>
                  <a:schemeClr val="bg1"/>
                </a:solidFill>
                <a:latin typeface="Hiragino Sans GB W6" charset="-122"/>
                <a:ea typeface="Hiragino Sans GB W6" charset="-122"/>
                <a:cs typeface="Hiragino Sans GB W6" charset="-122"/>
              </a:rPr>
              <a:t>元素风格方面，尽量采用可以通过</a:t>
            </a:r>
            <a:r>
              <a:rPr lang="en-US" altLang="zh-CN" sz="2000" b="1" dirty="0">
                <a:solidFill>
                  <a:schemeClr val="bg1"/>
                </a:solidFill>
                <a:latin typeface="Hiragino Sans GB W6" charset="-122"/>
                <a:ea typeface="Hiragino Sans GB W6" charset="-122"/>
                <a:cs typeface="Hiragino Sans GB W6" charset="-122"/>
              </a:rPr>
              <a:t>CSS3</a:t>
            </a:r>
            <a:r>
              <a:rPr lang="zh-CN" altLang="en-US" sz="2000" b="1" dirty="0">
                <a:solidFill>
                  <a:schemeClr val="bg1"/>
                </a:solidFill>
                <a:latin typeface="Hiragino Sans GB W6" charset="-122"/>
                <a:ea typeface="Hiragino Sans GB W6" charset="-122"/>
                <a:cs typeface="Hiragino Sans GB W6" charset="-122"/>
              </a:rPr>
              <a:t>实现的常规风格样式。 </a:t>
            </a:r>
          </a:p>
          <a:p>
            <a:pPr marL="285750" indent="-285750" eaLnBrk="1" hangingPunct="1">
              <a:lnSpc>
                <a:spcPct val="150000"/>
              </a:lnSpc>
              <a:spcBef>
                <a:spcPct val="20000"/>
              </a:spcBef>
              <a:buFont typeface="Wingdings" panose="05000000000000000000" pitchFamily="2" charset="2"/>
              <a:buChar char="Ø"/>
              <a:defRPr/>
            </a:pPr>
            <a:r>
              <a:rPr lang="zh-CN" altLang="en-US" sz="2000" b="1" dirty="0">
                <a:solidFill>
                  <a:srgbClr val="FFFF00"/>
                </a:solidFill>
                <a:latin typeface="Hiragino Sans GB W6" charset="-122"/>
                <a:ea typeface="Hiragino Sans GB W6" charset="-122"/>
                <a:cs typeface="Hiragino Sans GB W6" charset="-122"/>
              </a:rPr>
              <a:t>保证内容的字体字号在所有设备中都足够可读，尤其是在手机上。 </a:t>
            </a:r>
          </a:p>
          <a:p>
            <a:pPr marL="285750" indent="-285750" eaLnBrk="1" hangingPunct="1">
              <a:lnSpc>
                <a:spcPct val="150000"/>
              </a:lnSpc>
              <a:spcBef>
                <a:spcPct val="20000"/>
              </a:spcBef>
              <a:buFont typeface="Wingdings" panose="05000000000000000000" pitchFamily="2" charset="2"/>
              <a:buChar char="Ø"/>
              <a:defRPr/>
            </a:pPr>
            <a:r>
              <a:rPr lang="zh-CN" altLang="en-US" sz="2000" b="1" dirty="0">
                <a:solidFill>
                  <a:schemeClr val="bg1"/>
                </a:solidFill>
                <a:latin typeface="Hiragino Sans GB W6" charset="-122"/>
                <a:ea typeface="Hiragino Sans GB W6" charset="-122"/>
                <a:cs typeface="Hiragino Sans GB W6" charset="-122"/>
              </a:rPr>
              <a:t>与传统</a:t>
            </a:r>
            <a:r>
              <a:rPr lang="en-US" altLang="zh-CN" sz="2000" b="1" dirty="0">
                <a:solidFill>
                  <a:schemeClr val="bg1"/>
                </a:solidFill>
                <a:latin typeface="Hiragino Sans GB W6" charset="-122"/>
                <a:ea typeface="Hiragino Sans GB W6" charset="-122"/>
                <a:cs typeface="Hiragino Sans GB W6" charset="-122"/>
              </a:rPr>
              <a:t>Web</a:t>
            </a:r>
            <a:r>
              <a:rPr lang="zh-CN" altLang="en-US" sz="2000" b="1" dirty="0">
                <a:solidFill>
                  <a:schemeClr val="bg1"/>
                </a:solidFill>
                <a:latin typeface="Hiragino Sans GB W6" charset="-122"/>
                <a:ea typeface="Hiragino Sans GB W6" charset="-122"/>
                <a:cs typeface="Hiragino Sans GB W6" charset="-122"/>
              </a:rPr>
              <a:t>设计开发相似，最终产出的页面必定会与视觉稿有所出入；尤其对于响应式站点来说，由于在布局结构和细节样式等方面都需要有调整变化的能力，所以在开发过程中产生设计还原度方面出问题的几率会更大。</a:t>
            </a:r>
          </a:p>
        </p:txBody>
      </p:sp>
      <p:pic>
        <p:nvPicPr>
          <p:cNvPr id="6247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2404" y="3495675"/>
            <a:ext cx="763905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31864" y="4513262"/>
            <a:ext cx="2724152" cy="1015663"/>
          </a:xfrm>
          <a:prstGeom prst="rect">
            <a:avLst/>
          </a:prstGeom>
          <a:solidFill>
            <a:srgbClr val="7030A0"/>
          </a:solidFill>
        </p:spPr>
        <p:txBody>
          <a:bodyPr wrap="square">
            <a:spAutoFit/>
          </a:bodyPr>
          <a:lstStyle/>
          <a:p>
            <a:pPr>
              <a:spcAft>
                <a:spcPts val="0"/>
              </a:spcAft>
              <a:tabLst>
                <a:tab pos="457200" algn="l"/>
              </a:tabLst>
            </a:pPr>
            <a:r>
              <a:rPr lang="zh-CN" altLang="en-US" sz="2000" b="1" kern="0" dirty="0">
                <a:solidFill>
                  <a:schemeClr val="bg1"/>
                </a:solidFill>
                <a:latin typeface="Trebuchet MS" panose="020B0603020202020204" pitchFamily="34" charset="0"/>
                <a:cs typeface="宋体" panose="02010600030101010101" pitchFamily="2" charset="-122"/>
              </a:rPr>
              <a:t>右图就是针对三种设备规格的首页最终视觉稿。</a:t>
            </a:r>
          </a:p>
        </p:txBody>
      </p:sp>
    </p:spTree>
    <p:extLst>
      <p:ext uri="{BB962C8B-B14F-4D97-AF65-F5344CB8AC3E}">
        <p14:creationId xmlns:p14="http://schemas.microsoft.com/office/powerpoint/2010/main" val="918051085"/>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前端构建</a:t>
            </a:r>
          </a:p>
        </p:txBody>
      </p:sp>
      <p:sp>
        <p:nvSpPr>
          <p:cNvPr id="23" name="矩形 22"/>
          <p:cNvSpPr/>
          <p:nvPr/>
        </p:nvSpPr>
        <p:spPr>
          <a:xfrm>
            <a:off x="2135188" y="2349500"/>
            <a:ext cx="2255837" cy="226218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24" name="矩形 23"/>
          <p:cNvSpPr/>
          <p:nvPr/>
        </p:nvSpPr>
        <p:spPr>
          <a:xfrm>
            <a:off x="4892675" y="2352675"/>
            <a:ext cx="2255838" cy="226218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3495" name="Text Box 8"/>
          <p:cNvSpPr txBox="1">
            <a:spLocks noChangeArrowheads="1"/>
          </p:cNvSpPr>
          <p:nvPr/>
        </p:nvSpPr>
        <p:spPr bwMode="auto">
          <a:xfrm>
            <a:off x="2227263" y="2446338"/>
            <a:ext cx="2054225"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8000">
                <a:solidFill>
                  <a:schemeClr val="bg1"/>
                </a:solidFill>
                <a:latin typeface="微软雅黑" panose="020B0503020204020204" pitchFamily="34" charset="-122"/>
                <a:ea typeface="微软雅黑" panose="020B0503020204020204" pitchFamily="34" charset="-122"/>
              </a:rPr>
              <a:t>CSS</a:t>
            </a:r>
            <a:endParaRPr lang="zh-CN" altLang="en-US" sz="8000">
              <a:solidFill>
                <a:schemeClr val="bg1"/>
              </a:solidFill>
              <a:latin typeface="微软雅黑" panose="020B0503020204020204" pitchFamily="34" charset="-122"/>
              <a:ea typeface="微软雅黑" panose="020B0503020204020204" pitchFamily="34" charset="-122"/>
            </a:endParaRPr>
          </a:p>
        </p:txBody>
      </p:sp>
      <p:sp>
        <p:nvSpPr>
          <p:cNvPr id="63496" name="Text Box 8"/>
          <p:cNvSpPr txBox="1">
            <a:spLocks noChangeArrowheads="1"/>
          </p:cNvSpPr>
          <p:nvPr/>
        </p:nvSpPr>
        <p:spPr bwMode="auto">
          <a:xfrm>
            <a:off x="5351463" y="2266950"/>
            <a:ext cx="1382712"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9600">
                <a:solidFill>
                  <a:schemeClr val="bg1"/>
                </a:solidFill>
                <a:latin typeface="微软雅黑" panose="020B0503020204020204" pitchFamily="34" charset="-122"/>
                <a:ea typeface="微软雅黑" panose="020B0503020204020204" pitchFamily="34" charset="-122"/>
              </a:rPr>
              <a:t>JS</a:t>
            </a:r>
            <a:endParaRPr lang="zh-CN" altLang="en-US" sz="960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7656513" y="2349500"/>
            <a:ext cx="2255837" cy="226218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3498" name="Text Box 8"/>
          <p:cNvSpPr txBox="1">
            <a:spLocks noChangeArrowheads="1"/>
          </p:cNvSpPr>
          <p:nvPr/>
        </p:nvSpPr>
        <p:spPr bwMode="auto">
          <a:xfrm>
            <a:off x="8172450" y="2170113"/>
            <a:ext cx="12700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960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18832594"/>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前端构建</a:t>
            </a:r>
          </a:p>
        </p:txBody>
      </p:sp>
      <p:sp>
        <p:nvSpPr>
          <p:cNvPr id="3" name="矩形 2"/>
          <p:cNvSpPr/>
          <p:nvPr/>
        </p:nvSpPr>
        <p:spPr>
          <a:xfrm>
            <a:off x="263352" y="753785"/>
            <a:ext cx="11769622" cy="5780044"/>
          </a:xfrm>
          <a:prstGeom prst="rect">
            <a:avLst/>
          </a:prstGeom>
        </p:spPr>
        <p:txBody>
          <a:bodyPr wrap="square">
            <a:spAutoFit/>
          </a:bodyPr>
          <a:lstStyle/>
          <a:p>
            <a:pPr>
              <a:lnSpc>
                <a:spcPct val="150000"/>
              </a:lnSpc>
              <a:spcBef>
                <a:spcPct val="20000"/>
              </a:spcBef>
            </a:pPr>
            <a:r>
              <a:rPr lang="zh-CN" altLang="zh-CN" sz="2400" b="1" dirty="0">
                <a:solidFill>
                  <a:srgbClr val="FFFF00"/>
                </a:solidFill>
                <a:latin typeface="Hiragino Sans GB W6" charset="-122"/>
                <a:ea typeface="Hiragino Sans GB W6" charset="-122"/>
                <a:cs typeface="Hiragino Sans GB W6" charset="-122"/>
              </a:rPr>
              <a:t>关于图片尺寸</a:t>
            </a:r>
            <a:r>
              <a:rPr lang="zh-CN" altLang="en-US" sz="2400" b="1" dirty="0">
                <a:solidFill>
                  <a:srgbClr val="FFFF00"/>
                </a:solidFill>
                <a:latin typeface="Hiragino Sans GB W6" charset="-122"/>
                <a:ea typeface="Hiragino Sans GB W6" charset="-122"/>
                <a:cs typeface="Hiragino Sans GB W6" charset="-122"/>
              </a:rPr>
              <a:t>：</a:t>
            </a:r>
            <a:r>
              <a:rPr lang="zh-CN" altLang="zh-CN" sz="2400" b="1" dirty="0">
                <a:solidFill>
                  <a:schemeClr val="bg1"/>
                </a:solidFill>
                <a:latin typeface="Hiragino Sans GB W6" charset="-122"/>
                <a:ea typeface="Hiragino Sans GB W6" charset="-122"/>
                <a:cs typeface="Hiragino Sans GB W6" charset="-122"/>
              </a:rPr>
              <a:t>对于小屏幕规格的设计方案，即使我们通过</a:t>
            </a:r>
            <a:r>
              <a:rPr lang="en-US" altLang="zh-CN" sz="2400" b="1" dirty="0">
                <a:solidFill>
                  <a:schemeClr val="bg1"/>
                </a:solidFill>
                <a:latin typeface="Hiragino Sans GB W6" charset="-122"/>
                <a:ea typeface="Hiragino Sans GB W6" charset="-122"/>
                <a:cs typeface="Hiragino Sans GB W6" charset="-122"/>
              </a:rPr>
              <a:t>CSS</a:t>
            </a:r>
            <a:r>
              <a:rPr lang="zh-CN" altLang="zh-CN" sz="2400" b="1" dirty="0">
                <a:solidFill>
                  <a:schemeClr val="bg1"/>
                </a:solidFill>
                <a:latin typeface="Hiragino Sans GB W6" charset="-122"/>
                <a:ea typeface="Hiragino Sans GB W6" charset="-122"/>
                <a:cs typeface="Hiragino Sans GB W6" charset="-122"/>
              </a:rPr>
              <a:t>缩小其显示尺寸，在文件资源方面仍然是要加载完整的大图的。所以我们在优化保存文件图片的时候要尽可能的让文件更小。我们</a:t>
            </a:r>
            <a:r>
              <a:rPr lang="zh-CN" altLang="en-US" sz="2400" b="1" dirty="0">
                <a:solidFill>
                  <a:schemeClr val="bg1"/>
                </a:solidFill>
                <a:latin typeface="Hiragino Sans GB W6" charset="-122"/>
                <a:ea typeface="Hiragino Sans GB W6" charset="-122"/>
                <a:cs typeface="Hiragino Sans GB W6" charset="-122"/>
              </a:rPr>
              <a:t>还可以</a:t>
            </a:r>
            <a:r>
              <a:rPr lang="zh-CN" altLang="zh-CN" sz="2400" b="1" dirty="0">
                <a:solidFill>
                  <a:schemeClr val="bg1"/>
                </a:solidFill>
                <a:latin typeface="Hiragino Sans GB W6" charset="-122"/>
                <a:ea typeface="Hiragino Sans GB W6" charset="-122"/>
                <a:cs typeface="Hiragino Sans GB W6" charset="-122"/>
              </a:rPr>
              <a:t>真正实现图片</a:t>
            </a:r>
            <a:r>
              <a:rPr lang="zh-CN" altLang="en-US" sz="2400" b="1" dirty="0">
                <a:solidFill>
                  <a:schemeClr val="bg1"/>
                </a:solidFill>
                <a:latin typeface="Hiragino Sans GB W6" charset="-122"/>
                <a:ea typeface="Hiragino Sans GB W6" charset="-122"/>
                <a:cs typeface="Hiragino Sans GB W6" charset="-122"/>
              </a:rPr>
              <a:t>文件</a:t>
            </a:r>
            <a:r>
              <a:rPr lang="zh-CN" altLang="zh-CN" sz="2400" b="1" dirty="0">
                <a:solidFill>
                  <a:schemeClr val="bg1"/>
                </a:solidFill>
                <a:latin typeface="Hiragino Sans GB W6" charset="-122"/>
                <a:ea typeface="Hiragino Sans GB W6" charset="-122"/>
                <a:cs typeface="Hiragino Sans GB W6" charset="-122"/>
              </a:rPr>
              <a:t>的响应</a:t>
            </a:r>
            <a:r>
              <a:rPr lang="zh-CN" altLang="en-US" sz="2400" b="1" dirty="0">
                <a:solidFill>
                  <a:schemeClr val="bg1"/>
                </a:solidFill>
                <a:latin typeface="Hiragino Sans GB W6" charset="-122"/>
                <a:ea typeface="Hiragino Sans GB W6" charset="-122"/>
                <a:cs typeface="Hiragino Sans GB W6" charset="-122"/>
              </a:rPr>
              <a:t>式，</a:t>
            </a:r>
            <a:r>
              <a:rPr lang="zh-CN" altLang="zh-CN" sz="2400" b="1" dirty="0">
                <a:solidFill>
                  <a:schemeClr val="bg1"/>
                </a:solidFill>
                <a:latin typeface="Hiragino Sans GB W6" charset="-122"/>
                <a:ea typeface="Hiragino Sans GB W6" charset="-122"/>
                <a:cs typeface="Hiragino Sans GB W6" charset="-122"/>
              </a:rPr>
              <a:t>大致思路是，通过</a:t>
            </a:r>
            <a:r>
              <a:rPr lang="en-US" altLang="zh-CN" sz="2400" b="1" dirty="0">
                <a:solidFill>
                  <a:schemeClr val="bg1"/>
                </a:solidFill>
                <a:latin typeface="Hiragino Sans GB W6" charset="-122"/>
                <a:ea typeface="Hiragino Sans GB W6" charset="-122"/>
                <a:cs typeface="Hiragino Sans GB W6" charset="-122"/>
              </a:rPr>
              <a:t>JavaScript</a:t>
            </a:r>
            <a:r>
              <a:rPr lang="zh-CN" altLang="zh-CN" sz="2400" b="1" dirty="0">
                <a:solidFill>
                  <a:schemeClr val="bg1"/>
                </a:solidFill>
                <a:latin typeface="Hiragino Sans GB W6" charset="-122"/>
                <a:ea typeface="Hiragino Sans GB W6" charset="-122"/>
                <a:cs typeface="Hiragino Sans GB W6" charset="-122"/>
              </a:rPr>
              <a:t>判断当前设备的分辨率规格范围，并根据预设的规则加载不同尺寸的图片文件。</a:t>
            </a:r>
          </a:p>
          <a:p>
            <a:pPr>
              <a:lnSpc>
                <a:spcPct val="150000"/>
              </a:lnSpc>
              <a:spcBef>
                <a:spcPct val="20000"/>
              </a:spcBef>
            </a:pPr>
            <a:r>
              <a:rPr lang="zh-CN" altLang="zh-CN" sz="2400" b="1" dirty="0">
                <a:solidFill>
                  <a:srgbClr val="FFFF00"/>
                </a:solidFill>
                <a:latin typeface="Hiragino Sans GB W6" charset="-122"/>
                <a:ea typeface="Hiragino Sans GB W6" charset="-122"/>
                <a:cs typeface="Hiragino Sans GB W6" charset="-122"/>
              </a:rPr>
              <a:t>使用高级</a:t>
            </a:r>
            <a:r>
              <a:rPr lang="en-US" altLang="zh-CN" sz="2400" b="1" dirty="0">
                <a:solidFill>
                  <a:srgbClr val="FFFF00"/>
                </a:solidFill>
                <a:latin typeface="Hiragino Sans GB W6" charset="-122"/>
                <a:ea typeface="Hiragino Sans GB W6" charset="-122"/>
                <a:cs typeface="Hiragino Sans GB W6" charset="-122"/>
              </a:rPr>
              <a:t>CSS </a:t>
            </a:r>
            <a:r>
              <a:rPr lang="zh-CN" altLang="en-US" sz="2400" b="1" dirty="0">
                <a:solidFill>
                  <a:srgbClr val="FFFF00"/>
                </a:solidFill>
                <a:latin typeface="Hiragino Sans GB W6" charset="-122"/>
                <a:ea typeface="Hiragino Sans GB W6" charset="-122"/>
                <a:cs typeface="Hiragino Sans GB W6" charset="-122"/>
              </a:rPr>
              <a:t>：</a:t>
            </a:r>
            <a:r>
              <a:rPr lang="zh-CN" altLang="zh-CN" sz="2400" b="1" dirty="0">
                <a:solidFill>
                  <a:schemeClr val="bg1"/>
                </a:solidFill>
                <a:latin typeface="Hiragino Sans GB W6" charset="-122"/>
                <a:ea typeface="Hiragino Sans GB W6" charset="-122"/>
                <a:cs typeface="Hiragino Sans GB W6" charset="-122"/>
              </a:rPr>
              <a:t>让客户或需求方理解</a:t>
            </a:r>
            <a:r>
              <a:rPr lang="en-US" altLang="zh-CN" sz="2400" b="1" dirty="0">
                <a:solidFill>
                  <a:schemeClr val="bg1"/>
                </a:solidFill>
                <a:latin typeface="Hiragino Sans GB W6" charset="-122"/>
                <a:ea typeface="Hiragino Sans GB W6" charset="-122"/>
                <a:cs typeface="Hiragino Sans GB W6" charset="-122"/>
              </a:rPr>
              <a:t>“</a:t>
            </a:r>
            <a:r>
              <a:rPr lang="zh-CN" altLang="zh-CN" sz="2400" b="1" dirty="0">
                <a:solidFill>
                  <a:schemeClr val="bg1"/>
                </a:solidFill>
                <a:latin typeface="Hiragino Sans GB W6" charset="-122"/>
                <a:ea typeface="Hiragino Sans GB W6" charset="-122"/>
                <a:cs typeface="Hiragino Sans GB W6" charset="-122"/>
              </a:rPr>
              <a:t>渐进增强，平稳退化</a:t>
            </a:r>
            <a:r>
              <a:rPr lang="en-US" altLang="zh-CN" sz="2400" b="1" dirty="0">
                <a:solidFill>
                  <a:schemeClr val="bg1"/>
                </a:solidFill>
                <a:latin typeface="Hiragino Sans GB W6" charset="-122"/>
                <a:ea typeface="Hiragino Sans GB W6" charset="-122"/>
                <a:cs typeface="Hiragino Sans GB W6" charset="-122"/>
              </a:rPr>
              <a:t>”</a:t>
            </a:r>
            <a:r>
              <a:rPr lang="zh-CN" altLang="zh-CN" sz="2400" b="1" dirty="0">
                <a:solidFill>
                  <a:schemeClr val="bg1"/>
                </a:solidFill>
                <a:latin typeface="Hiragino Sans GB W6" charset="-122"/>
                <a:ea typeface="Hiragino Sans GB W6" charset="-122"/>
                <a:cs typeface="Hiragino Sans GB W6" charset="-122"/>
              </a:rPr>
              <a:t>的思路是很重要的。对响应式站点来说，</a:t>
            </a:r>
            <a:r>
              <a:rPr lang="en-US" altLang="zh-CN" sz="2400" b="1" dirty="0">
                <a:solidFill>
                  <a:schemeClr val="bg1"/>
                </a:solidFill>
                <a:latin typeface="Hiragino Sans GB W6" charset="-122"/>
                <a:ea typeface="Hiragino Sans GB W6" charset="-122"/>
                <a:cs typeface="Hiragino Sans GB W6" charset="-122"/>
              </a:rPr>
              <a:t>CSS3</a:t>
            </a:r>
            <a:r>
              <a:rPr lang="zh-CN" altLang="zh-CN" sz="2400" b="1" dirty="0">
                <a:solidFill>
                  <a:schemeClr val="bg1"/>
                </a:solidFill>
                <a:latin typeface="Hiragino Sans GB W6" charset="-122"/>
                <a:ea typeface="Hiragino Sans GB W6" charset="-122"/>
                <a:cs typeface="Hiragino Sans GB W6" charset="-122"/>
              </a:rPr>
              <a:t>在降低资源消耗、提高页面加载速度等方面的作用尤为重要。</a:t>
            </a:r>
          </a:p>
          <a:p>
            <a:pPr>
              <a:lnSpc>
                <a:spcPct val="150000"/>
              </a:lnSpc>
              <a:spcBef>
                <a:spcPct val="20000"/>
              </a:spcBef>
            </a:pPr>
            <a:r>
              <a:rPr lang="zh-CN" altLang="zh-CN" sz="2400" b="1" dirty="0">
                <a:solidFill>
                  <a:srgbClr val="FFFF00"/>
                </a:solidFill>
                <a:latin typeface="Hiragino Sans GB W6" charset="-122"/>
                <a:ea typeface="Hiragino Sans GB W6" charset="-122"/>
                <a:cs typeface="Hiragino Sans GB W6" charset="-122"/>
              </a:rPr>
              <a:t>及时沟通 </a:t>
            </a:r>
            <a:r>
              <a:rPr lang="zh-CN" altLang="en-US" sz="2400" b="1" dirty="0">
                <a:solidFill>
                  <a:srgbClr val="FFFF00"/>
                </a:solidFill>
                <a:latin typeface="Hiragino Sans GB W6" charset="-122"/>
                <a:ea typeface="Hiragino Sans GB W6" charset="-122"/>
                <a:cs typeface="Hiragino Sans GB W6" charset="-122"/>
              </a:rPr>
              <a:t>：</a:t>
            </a:r>
            <a:r>
              <a:rPr lang="zh-CN" altLang="zh-CN" sz="2400" b="1" dirty="0">
                <a:solidFill>
                  <a:schemeClr val="bg1"/>
                </a:solidFill>
                <a:latin typeface="Hiragino Sans GB W6" charset="-122"/>
                <a:ea typeface="Hiragino Sans GB W6" charset="-122"/>
                <a:cs typeface="Hiragino Sans GB W6" charset="-122"/>
              </a:rPr>
              <a:t>保持设计师与开发者之间的密切沟通和交流，对于项目的顺利进展会起到不可估量的作用；换个角度说，如果这方面做的不好，很多致命的潜在问题则有可能在项目后期集中爆发出来。</a:t>
            </a:r>
          </a:p>
        </p:txBody>
      </p:sp>
    </p:spTree>
    <p:extLst>
      <p:ext uri="{BB962C8B-B14F-4D97-AF65-F5344CB8AC3E}">
        <p14:creationId xmlns:p14="http://schemas.microsoft.com/office/powerpoint/2010/main" val="158542918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3200" dirty="0">
                <a:solidFill>
                  <a:schemeClr val="bg1"/>
                </a:solidFill>
                <a:latin typeface="微软雅黑" panose="020B0503020204020204" pitchFamily="34" charset="-122"/>
                <a:ea typeface="微软雅黑" panose="020B0503020204020204" pitchFamily="34" charset="-122"/>
              </a:rPr>
              <a:t>Part3 </a:t>
            </a:r>
            <a:r>
              <a:rPr lang="zh-CN" altLang="en-US" sz="3200" dirty="0">
                <a:solidFill>
                  <a:schemeClr val="bg1"/>
                </a:solidFill>
                <a:latin typeface="微软雅黑" panose="020B0503020204020204" pitchFamily="34" charset="-122"/>
                <a:ea typeface="微软雅黑" panose="020B0503020204020204" pitchFamily="34" charset="-122"/>
              </a:rPr>
              <a:t>：什么是响应式</a:t>
            </a:r>
            <a:r>
              <a:rPr lang="en-US" altLang="zh-CN" sz="3200" dirty="0">
                <a:solidFill>
                  <a:schemeClr val="bg1"/>
                </a:solidFill>
                <a:latin typeface="微软雅黑" panose="020B0503020204020204" pitchFamily="34" charset="-122"/>
                <a:ea typeface="微软雅黑" panose="020B0503020204020204" pitchFamily="34" charset="-122"/>
              </a:rPr>
              <a:t>WEB</a:t>
            </a:r>
            <a:r>
              <a:rPr lang="zh-CN" altLang="en-US" sz="3200" dirty="0">
                <a:solidFill>
                  <a:schemeClr val="bg1"/>
                </a:solidFill>
                <a:latin typeface="微软雅黑" panose="020B0503020204020204" pitchFamily="34" charset="-122"/>
                <a:ea typeface="微软雅黑" panose="020B0503020204020204" pitchFamily="34" charset="-122"/>
              </a:rPr>
              <a:t>设计</a:t>
            </a:r>
          </a:p>
        </p:txBody>
      </p:sp>
    </p:spTree>
    <p:extLst>
      <p:ext uri="{BB962C8B-B14F-4D97-AF65-F5344CB8AC3E}">
        <p14:creationId xmlns:p14="http://schemas.microsoft.com/office/powerpoint/2010/main" val="15788196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59124"/>
            <a:ext cx="10363200" cy="1470025"/>
          </a:xfrm>
        </p:spPr>
        <p:txBody>
          <a:bodyPr/>
          <a:lstStyle/>
          <a:p>
            <a:pPr algn="ctr"/>
            <a:r>
              <a:rPr lang="en-US" altLang="zh-CN" dirty="0"/>
              <a:t>WEB</a:t>
            </a:r>
            <a:r>
              <a:rPr lang="zh-CN" altLang="en-US" dirty="0"/>
              <a:t>前端</a:t>
            </a:r>
            <a:br>
              <a:rPr lang="zh-CN" altLang="en-US" dirty="0"/>
            </a:b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6902648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06552" y="1094220"/>
            <a:ext cx="11121622" cy="4561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3200" b="1" dirty="0">
                <a:solidFill>
                  <a:schemeClr val="bg1"/>
                </a:solidFill>
                <a:latin typeface="Hiragino Sans GB W6" charset="-122"/>
                <a:ea typeface="Hiragino Sans GB W6" charset="-122"/>
                <a:cs typeface="Hiragino Sans GB W6" charset="-122"/>
              </a:rPr>
              <a:t>web1.0时代：</a:t>
            </a:r>
            <a:r>
              <a:rPr lang="zh-CN" altLang="en-US" sz="2000" b="1" dirty="0">
                <a:solidFill>
                  <a:srgbClr val="FFFF00"/>
                </a:solidFill>
                <a:latin typeface="Hiragino Sans GB W6" charset="-122"/>
                <a:ea typeface="Hiragino Sans GB W6" charset="-122"/>
                <a:cs typeface="Hiragino Sans GB W6" charset="-122"/>
              </a:rPr>
              <a:t>table布局时代</a:t>
            </a:r>
          </a:p>
          <a:p>
            <a:pPr>
              <a:lnSpc>
                <a:spcPct val="140000"/>
              </a:lnSpc>
            </a:pPr>
            <a:endParaRPr lang="zh-CN" altLang="en-US" sz="2000" b="1" dirty="0">
              <a:solidFill>
                <a:srgbClr val="FF0000"/>
              </a:solidFill>
              <a:latin typeface="Hiragino Sans GB W6" charset="-122"/>
              <a:ea typeface="Hiragino Sans GB W6" charset="-122"/>
              <a:cs typeface="Hiragino Sans GB W6" charset="-122"/>
            </a:endParaRPr>
          </a:p>
          <a:p>
            <a:pPr>
              <a:lnSpc>
                <a:spcPct val="170000"/>
              </a:lnSpc>
              <a:buFontTx/>
              <a:buChar char="•"/>
            </a:pPr>
            <a:r>
              <a:rPr lang="zh-CN" altLang="en-US" sz="2400" b="1" dirty="0">
                <a:solidFill>
                  <a:schemeClr val="bg1"/>
                </a:solidFill>
                <a:latin typeface="Hiragino Sans GB W6" charset="-122"/>
                <a:ea typeface="Hiragino Sans GB W6" charset="-122"/>
                <a:cs typeface="Hiragino Sans GB W6" charset="-122"/>
              </a:rPr>
              <a:t> 美术工程师(Art Engineer)：</a:t>
            </a:r>
            <a:r>
              <a:rPr lang="zh-CN" altLang="en-US" sz="2000" b="1" dirty="0">
                <a:solidFill>
                  <a:schemeClr val="bg1"/>
                </a:solidFill>
                <a:latin typeface="Hiragino Sans GB W6" charset="-122"/>
                <a:ea typeface="Hiragino Sans GB W6" charset="-122"/>
                <a:cs typeface="Hiragino Sans GB W6" charset="-122"/>
              </a:rPr>
              <a:t>特指网页美工，指精通CSS/HTML/JAVASCRIPT等网页设计语言，并且熟悉各种平面设计软件，如PHOTOSHOP、FLASH、Illustrator等软件。</a:t>
            </a:r>
          </a:p>
          <a:p>
            <a:pPr>
              <a:lnSpc>
                <a:spcPct val="170000"/>
              </a:lnSpc>
              <a:buFontTx/>
              <a:buChar char="•"/>
            </a:pPr>
            <a:endParaRPr lang="zh-CN" altLang="en-US" sz="2000" b="1" dirty="0">
              <a:solidFill>
                <a:schemeClr val="bg1"/>
              </a:solidFill>
              <a:latin typeface="Hiragino Sans GB W6" charset="-122"/>
              <a:ea typeface="Hiragino Sans GB W6" charset="-122"/>
              <a:cs typeface="Hiragino Sans GB W6" charset="-122"/>
            </a:endParaRPr>
          </a:p>
          <a:p>
            <a:pPr>
              <a:lnSpc>
                <a:spcPct val="170000"/>
              </a:lnSpc>
              <a:buFontTx/>
              <a:buChar char="•"/>
            </a:pPr>
            <a:r>
              <a:rPr lang="zh-CN" altLang="en-US" sz="2400" b="1" dirty="0">
                <a:solidFill>
                  <a:schemeClr val="bg1"/>
                </a:solidFill>
                <a:latin typeface="Hiragino Sans GB W6" charset="-122"/>
                <a:ea typeface="Hiragino Sans GB W6" charset="-122"/>
                <a:cs typeface="Hiragino Sans GB W6" charset="-122"/>
              </a:rPr>
              <a:t> 网页制作(webpage maker)：</a:t>
            </a:r>
            <a:r>
              <a:rPr lang="zh-CN" altLang="en-US" sz="2000" b="1" dirty="0">
                <a:solidFill>
                  <a:schemeClr val="bg1"/>
                </a:solidFill>
                <a:latin typeface="Hiragino Sans GB W6" charset="-122"/>
                <a:ea typeface="Hiragino Sans GB W6" charset="-122"/>
                <a:cs typeface="Hiragino Sans GB W6" charset="-122"/>
              </a:rPr>
              <a:t>指网站策划师、网络程序员、网页设计师等岗位，应用各种网络程序开发技术和网页设计技术，为企事业单位、公司或个人在全球互联网上建设站点，并包含域名注册和主机托管等服务的总称。</a:t>
            </a:r>
          </a:p>
        </p:txBody>
      </p:sp>
      <p:pic>
        <p:nvPicPr>
          <p:cNvPr id="7172" name="Picture 4" descr="netscapeie_thumb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2" y="5460828"/>
            <a:ext cx="17049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latin typeface="Impact" panose="020B0806030902050204" pitchFamily="34" charset="0"/>
              </a:rPr>
              <a:t>前端开发工程师发展历程、职责范围介绍</a:t>
            </a:r>
            <a:endParaRPr lang="zh-CN" altLang="en-US" dirty="0"/>
          </a:p>
        </p:txBody>
      </p:sp>
    </p:spTree>
    <p:extLst>
      <p:ext uri="{BB962C8B-B14F-4D97-AF65-F5344CB8AC3E}">
        <p14:creationId xmlns:p14="http://schemas.microsoft.com/office/powerpoint/2010/main" val="660283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 calcmode="lin" valueType="num">
                                      <p:cBhvr additive="base">
                                        <p:cTn id="12" dur="500" fill="hold"/>
                                        <p:tgtEl>
                                          <p:spTgt spid="7172"/>
                                        </p:tgtEl>
                                        <p:attrNameLst>
                                          <p:attrName>ppt_x</p:attrName>
                                        </p:attrNameLst>
                                      </p:cBhvr>
                                      <p:tavLst>
                                        <p:tav tm="0">
                                          <p:val>
                                            <p:strVal val="#ppt_x"/>
                                          </p:val>
                                        </p:tav>
                                        <p:tav tm="100000">
                                          <p:val>
                                            <p:strVal val="#ppt_x"/>
                                          </p:val>
                                        </p:tav>
                                      </p:tavLst>
                                    </p:anim>
                                    <p:anim calcmode="lin" valueType="num">
                                      <p:cBhvr additive="base">
                                        <p:cTn id="13"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ldLvl="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31773" y="1084333"/>
            <a:ext cx="11684899"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3200" dirty="0">
                <a:solidFill>
                  <a:schemeClr val="bg1"/>
                </a:solidFill>
                <a:latin typeface="微软雅黑" panose="020B0503020204020204" pitchFamily="34" charset="-122"/>
                <a:ea typeface="微软雅黑" panose="020B0503020204020204" pitchFamily="34" charset="-122"/>
              </a:rPr>
              <a:t>web2.0时代：</a:t>
            </a:r>
            <a:r>
              <a:rPr lang="zh-CN" altLang="en-US" sz="2000" dirty="0">
                <a:solidFill>
                  <a:srgbClr val="FFFF00"/>
                </a:solidFill>
                <a:latin typeface="微软雅黑" panose="020B0503020204020204" pitchFamily="34" charset="-122"/>
                <a:ea typeface="微软雅黑" panose="020B0503020204020204" pitchFamily="34" charset="-122"/>
              </a:rPr>
              <a:t>(x)html+css布局时代</a:t>
            </a:r>
          </a:p>
          <a:p>
            <a:pPr>
              <a:lnSpc>
                <a:spcPct val="60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50000"/>
              </a:lnSpc>
              <a:buFontTx/>
              <a:buChar char="•"/>
            </a:pPr>
            <a:r>
              <a:rPr lang="zh-CN" altLang="en-US" sz="2400" dirty="0">
                <a:solidFill>
                  <a:schemeClr val="bg1"/>
                </a:solidFill>
                <a:latin typeface="微软雅黑" panose="020B0503020204020204" pitchFamily="34" charset="-122"/>
                <a:ea typeface="微软雅黑" panose="020B0503020204020204" pitchFamily="34" charset="-122"/>
              </a:rPr>
              <a:t> web前端工程师：</a:t>
            </a:r>
            <a:r>
              <a:rPr lang="zh-CN" altLang="en-US" sz="2000" dirty="0">
                <a:solidFill>
                  <a:schemeClr val="bg1"/>
                </a:solidFill>
                <a:latin typeface="微软雅黑" panose="020B0503020204020204" pitchFamily="34" charset="-122"/>
                <a:ea typeface="微软雅黑" panose="020B0503020204020204" pitchFamily="34" charset="-122"/>
              </a:rPr>
              <a:t>主要职责是利用(X)HTML/CSS/JavaScript/DOM/Flash等各种Web技术进行产品的界面开发。制作标准优化的代码，并增加交互动态功能，开发JavaScript以及Flash模块，同时结合后台开发技术模拟整体效果，进行丰富互联网的Web开发，致力于通过技术改善用户体验。</a:t>
            </a:r>
          </a:p>
          <a:p>
            <a:pPr>
              <a:buFontTx/>
              <a:buChar char="•"/>
            </a:pPr>
            <a:endParaRPr lang="zh-CN" altLang="en-US"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solidFill>
                <a:ea typeface="微软雅黑" panose="020B0503020204020204" pitchFamily="34" charset="-122"/>
              </a:rPr>
              <a:t>职位分类：“前端开发工程师”、“资深前端开发工程师”、“前端架构师”</a:t>
            </a:r>
            <a:endParaRPr lang="zh-CN" altLang="en-US" sz="2000" dirty="0">
              <a:solidFill>
                <a:schemeClr val="bg1"/>
              </a:solidFill>
              <a:ea typeface="微软雅黑" panose="020B0503020204020204" pitchFamily="34" charset="-122"/>
            </a:endParaRPr>
          </a:p>
        </p:txBody>
      </p:sp>
      <p:pic>
        <p:nvPicPr>
          <p:cNvPr id="8196" name="Picture 4" descr="ps2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608" y="4661708"/>
            <a:ext cx="45354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latin typeface="Impact" panose="020B0806030902050204" pitchFamily="34" charset="0"/>
              </a:rPr>
              <a:t>前端开发工程师发展历程、职责范围介绍</a:t>
            </a:r>
            <a:endParaRPr lang="zh-CN" altLang="en-US" dirty="0"/>
          </a:p>
        </p:txBody>
      </p:sp>
    </p:spTree>
    <p:extLst>
      <p:ext uri="{BB962C8B-B14F-4D97-AF65-F5344CB8AC3E}">
        <p14:creationId xmlns:p14="http://schemas.microsoft.com/office/powerpoint/2010/main" val="493940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amond(in)">
                                      <p:cBhvr>
                                        <p:cTn id="7" dur="20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 calcmode="lin" valueType="num">
                                      <p:cBhvr additive="base">
                                        <p:cTn id="12" dur="500" fill="hold"/>
                                        <p:tgtEl>
                                          <p:spTgt spid="8196"/>
                                        </p:tgtEl>
                                        <p:attrNameLst>
                                          <p:attrName>ppt_x</p:attrName>
                                        </p:attrNameLst>
                                      </p:cBhvr>
                                      <p:tavLst>
                                        <p:tav tm="0">
                                          <p:val>
                                            <p:strVal val="#ppt_x"/>
                                          </p:val>
                                        </p:tav>
                                        <p:tav tm="100000">
                                          <p:val>
                                            <p:strVal val="#ppt_x"/>
                                          </p:val>
                                        </p:tav>
                                      </p:tavLst>
                                    </p:anim>
                                    <p:anim calcmode="lin" valueType="num">
                                      <p:cBhvr additive="base">
                                        <p:cTn id="13"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105196" y="971044"/>
            <a:ext cx="7191635" cy="562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40000"/>
              </a:lnSpc>
              <a:buFontTx/>
              <a:buAutoNum type="arabicPeriod"/>
            </a:pPr>
            <a:r>
              <a:rPr lang="zh-CN" altLang="en-US" sz="2400" dirty="0">
                <a:solidFill>
                  <a:schemeClr val="bg1"/>
                </a:solidFill>
                <a:latin typeface="微软雅黑" panose="020B0503020204020204" pitchFamily="34" charset="-122"/>
                <a:ea typeface="微软雅黑" panose="020B0503020204020204" pitchFamily="34" charset="-122"/>
              </a:rPr>
              <a:t> 前端开发工程师：</a:t>
            </a:r>
            <a:r>
              <a:rPr lang="zh-CN" altLang="en-US" sz="2000" dirty="0">
                <a:solidFill>
                  <a:schemeClr val="bg1"/>
                </a:solidFill>
                <a:latin typeface="微软雅黑" panose="020B0503020204020204" pitchFamily="34" charset="-122"/>
                <a:ea typeface="微软雅黑" panose="020B0503020204020204" pitchFamily="34" charset="-122"/>
              </a:rPr>
              <a:t>职责是根据设计图用HTML和CSS完成页面制作，并对完成的页面进行维护和对网站前端性能做相应的优化。</a:t>
            </a:r>
            <a:br>
              <a:rPr lang="zh-CN" altLang="en-US" sz="2400" dirty="0">
                <a:solidFill>
                  <a:schemeClr val="bg1"/>
                </a:solidFill>
                <a:latin typeface="微软雅黑" panose="020B0503020204020204" pitchFamily="34" charset="-122"/>
                <a:ea typeface="微软雅黑" panose="020B0503020204020204" pitchFamily="34" charset="-122"/>
              </a:rPr>
            </a:b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30000"/>
              </a:lnSpc>
              <a:buFontTx/>
              <a:buAutoNum type="arabicPeriod"/>
            </a:pPr>
            <a:r>
              <a:rPr lang="zh-CN" altLang="en-US" sz="2400" dirty="0">
                <a:solidFill>
                  <a:schemeClr val="bg1"/>
                </a:solidFill>
                <a:latin typeface="微软雅黑" panose="020B0503020204020204" pitchFamily="34" charset="-122"/>
                <a:ea typeface="微软雅黑" panose="020B0503020204020204" pitchFamily="34" charset="-122"/>
              </a:rPr>
              <a:t> 资深前端开发工程师：</a:t>
            </a:r>
            <a:r>
              <a:rPr lang="zh-CN" altLang="en-US" sz="2000" dirty="0">
                <a:solidFill>
                  <a:schemeClr val="bg1"/>
                </a:solidFill>
                <a:latin typeface="微软雅黑" panose="020B0503020204020204" pitchFamily="34" charset="-122"/>
                <a:ea typeface="微软雅黑" panose="020B0503020204020204" pitchFamily="34" charset="-122"/>
              </a:rPr>
              <a:t>职责是使用JS或者AS来编写和封装具有良好性能的前端交互组件，对Web项目的前端实现方案提供专业指导和监督，对新人进行培训，还要跟踪研究前端技术，设计并实施全网前端优化。</a:t>
            </a:r>
            <a:br>
              <a:rPr lang="zh-CN" altLang="en-US" sz="2400" dirty="0">
                <a:solidFill>
                  <a:schemeClr val="bg1"/>
                </a:solidFill>
                <a:latin typeface="微软雅黑" panose="020B0503020204020204" pitchFamily="34" charset="-122"/>
                <a:ea typeface="微软雅黑" panose="020B0503020204020204" pitchFamily="34" charset="-122"/>
              </a:rPr>
            </a:br>
            <a:endParaRPr lang="zh-CN" altLang="en-US" sz="2400" dirty="0">
              <a:solidFill>
                <a:schemeClr val="bg1"/>
              </a:solidFill>
              <a:latin typeface="微软雅黑" panose="020B0503020204020204" pitchFamily="34" charset="-122"/>
              <a:ea typeface="微软雅黑" panose="020B0503020204020204" pitchFamily="34" charset="-122"/>
            </a:endParaRPr>
          </a:p>
          <a:p>
            <a:pPr>
              <a:lnSpc>
                <a:spcPct val="150000"/>
              </a:lnSpc>
              <a:buFontTx/>
              <a:buAutoNum type="arabicPeriod"/>
            </a:pPr>
            <a:r>
              <a:rPr lang="zh-CN" altLang="en-US" sz="2400" dirty="0">
                <a:solidFill>
                  <a:schemeClr val="bg1"/>
                </a:solidFill>
                <a:latin typeface="微软雅黑" panose="020B0503020204020204" pitchFamily="34" charset="-122"/>
                <a:ea typeface="微软雅黑" panose="020B0503020204020204" pitchFamily="34" charset="-122"/>
              </a:rPr>
              <a:t> 前端架构师：</a:t>
            </a:r>
            <a:r>
              <a:rPr lang="zh-CN" altLang="en-US" sz="2000" dirty="0">
                <a:solidFill>
                  <a:schemeClr val="bg1"/>
                </a:solidFill>
                <a:latin typeface="微软雅黑" panose="020B0503020204020204" pitchFamily="34" charset="-122"/>
                <a:ea typeface="微软雅黑" panose="020B0503020204020204" pitchFamily="34" charset="-122"/>
              </a:rPr>
              <a:t>职责是带领组员实现全网的前端框架和优化，创建前端的相应标准和规范，还要站在全局的角色为整个网站的信息架构和技术选型提供专业意见和方案。</a:t>
            </a:r>
          </a:p>
        </p:txBody>
      </p:sp>
      <p:pic>
        <p:nvPicPr>
          <p:cNvPr id="9220" name="Picture 4" descr="front-end-developer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374" y="2070215"/>
            <a:ext cx="3078162"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latin typeface="Impact" panose="020B0806030902050204" pitchFamily="34" charset="0"/>
              </a:rPr>
              <a:t>前端开发工程师发展历程、职责范围介绍</a:t>
            </a:r>
            <a:endParaRPr lang="zh-CN" altLang="en-US" dirty="0"/>
          </a:p>
        </p:txBody>
      </p:sp>
    </p:spTree>
    <p:extLst>
      <p:ext uri="{BB962C8B-B14F-4D97-AF65-F5344CB8AC3E}">
        <p14:creationId xmlns:p14="http://schemas.microsoft.com/office/powerpoint/2010/main" val="729112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 calcmode="lin" valueType="num">
                                      <p:cBhvr additive="base">
                                        <p:cTn id="12" dur="500" fill="hold"/>
                                        <p:tgtEl>
                                          <p:spTgt spid="9220"/>
                                        </p:tgtEl>
                                        <p:attrNameLst>
                                          <p:attrName>ppt_x</p:attrName>
                                        </p:attrNameLst>
                                      </p:cBhvr>
                                      <p:tavLst>
                                        <p:tav tm="0">
                                          <p:val>
                                            <p:strVal val="#ppt_x"/>
                                          </p:val>
                                        </p:tav>
                                        <p:tav tm="100000">
                                          <p:val>
                                            <p:strVal val="#ppt_x"/>
                                          </p:val>
                                        </p:tav>
                                      </p:tavLst>
                                    </p:anim>
                                    <p:anim calcmode="lin" valueType="num">
                                      <p:cBhvr additive="base">
                                        <p:cTn id="13"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ldLvl="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258945" y="1086644"/>
            <a:ext cx="60529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dirty="0">
                <a:solidFill>
                  <a:schemeClr val="bg1"/>
                </a:solidFill>
                <a:latin typeface="Impact" panose="020B0806030902050204" pitchFamily="34" charset="0"/>
                <a:ea typeface="微软雅黑" panose="020B0503020204020204" pitchFamily="34" charset="-122"/>
              </a:rPr>
              <a:t>前端开发工程师发展历程、职责范围介绍</a:t>
            </a:r>
          </a:p>
        </p:txBody>
      </p:sp>
      <p:sp>
        <p:nvSpPr>
          <p:cNvPr id="11267" name="Text Box 3"/>
          <p:cNvSpPr txBox="1">
            <a:spLocks noChangeArrowheads="1"/>
          </p:cNvSpPr>
          <p:nvPr/>
        </p:nvSpPr>
        <p:spPr bwMode="auto">
          <a:xfrm>
            <a:off x="2495550" y="1916908"/>
            <a:ext cx="7772400" cy="392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40000"/>
              </a:lnSpc>
            </a:pPr>
            <a:r>
              <a:rPr lang="zh-CN" altLang="en-US" sz="2800" dirty="0">
                <a:solidFill>
                  <a:schemeClr val="bg1"/>
                </a:solidFill>
                <a:latin typeface="微软雅黑" panose="020B0503020204020204" pitchFamily="34" charset="-122"/>
                <a:ea typeface="微软雅黑" panose="020B0503020204020204" pitchFamily="34" charset="-122"/>
              </a:rPr>
              <a:t>web3.0时代：</a:t>
            </a:r>
            <a:r>
              <a:rPr lang="zh-CN" altLang="en-US" dirty="0">
                <a:solidFill>
                  <a:srgbClr val="FFFF00"/>
                </a:solidFill>
                <a:latin typeface="微软雅黑" panose="020B0503020204020204" pitchFamily="34" charset="-122"/>
                <a:ea typeface="微软雅黑" panose="020B0503020204020204" pitchFamily="34" charset="-122"/>
              </a:rPr>
              <a:t>移动，智能app时代</a:t>
            </a:r>
          </a:p>
          <a:p>
            <a:pPr>
              <a:lnSpc>
                <a:spcPct val="140000"/>
              </a:lnSpc>
            </a:pPr>
            <a:endParaRPr lang="zh-CN" altLang="en-US" sz="1400" dirty="0">
              <a:solidFill>
                <a:srgbClr val="FF0000"/>
              </a:solidFill>
              <a:latin typeface="微软雅黑" panose="020B0503020204020204" pitchFamily="34" charset="-122"/>
              <a:ea typeface="微软雅黑" panose="020B0503020204020204" pitchFamily="34" charset="-122"/>
            </a:endParaRPr>
          </a:p>
          <a:p>
            <a:pPr>
              <a:lnSpc>
                <a:spcPct val="140000"/>
              </a:lnSpc>
            </a:pPr>
            <a:endParaRPr lang="zh-CN" altLang="en-US" sz="1400" dirty="0">
              <a:solidFill>
                <a:srgbClr val="FF0000"/>
              </a:solidFill>
              <a:latin typeface="微软雅黑" panose="020B0503020204020204" pitchFamily="34" charset="-122"/>
              <a:ea typeface="微软雅黑" panose="020B0503020204020204" pitchFamily="34" charset="-122"/>
            </a:endParaRPr>
          </a:p>
          <a:p>
            <a:pPr>
              <a:lnSpc>
                <a:spcPct val="140000"/>
              </a:lnSpc>
            </a:pPr>
            <a:endParaRPr lang="zh-CN" altLang="en-US" sz="1400" dirty="0">
              <a:solidFill>
                <a:srgbClr val="FF0000"/>
              </a:solidFill>
              <a:latin typeface="微软雅黑" panose="020B0503020204020204" pitchFamily="34" charset="-122"/>
              <a:ea typeface="微软雅黑" panose="020B0503020204020204" pitchFamily="34" charset="-122"/>
            </a:endParaRPr>
          </a:p>
          <a:p>
            <a:pPr>
              <a:lnSpc>
                <a:spcPct val="140000"/>
              </a:lnSpc>
            </a:pPr>
            <a:r>
              <a:rPr lang="zh-CN" altLang="en-US" sz="3600" dirty="0">
                <a:latin typeface="微软雅黑" panose="020B0503020204020204" pitchFamily="34" charset="-122"/>
                <a:ea typeface="微软雅黑" panose="020B0503020204020204" pitchFamily="34" charset="-122"/>
              </a:rPr>
              <a:t>            </a:t>
            </a:r>
            <a:r>
              <a:rPr lang="zh-CN" altLang="en-US" sz="3600" dirty="0">
                <a:solidFill>
                  <a:schemeClr val="bg1"/>
                </a:solidFill>
                <a:latin typeface="微软雅黑" panose="020B0503020204020204" pitchFamily="34" charset="-122"/>
                <a:ea typeface="微软雅黑" panose="020B0503020204020204" pitchFamily="34" charset="-122"/>
              </a:rPr>
              <a:t>前端开发工程师职责</a:t>
            </a:r>
          </a:p>
          <a:p>
            <a:pPr algn="ctr">
              <a:lnSpc>
                <a:spcPct val="140000"/>
              </a:lnSpc>
            </a:pPr>
            <a:endParaRPr lang="zh-CN" altLang="en-US" sz="3600" dirty="0">
              <a:latin typeface="微软雅黑" panose="020B0503020204020204" pitchFamily="34" charset="-122"/>
              <a:ea typeface="微软雅黑" panose="020B0503020204020204" pitchFamily="34" charset="-122"/>
            </a:endParaRPr>
          </a:p>
          <a:p>
            <a:pPr algn="ctr">
              <a:lnSpc>
                <a:spcPct val="140000"/>
              </a:lnSpc>
            </a:pPr>
            <a:endParaRPr lang="zh-CN" altLang="en-US" sz="3600" dirty="0">
              <a:latin typeface="微软雅黑" panose="020B0503020204020204" pitchFamily="34" charset="-122"/>
              <a:ea typeface="微软雅黑" panose="020B0503020204020204" pitchFamily="34" charset="-122"/>
            </a:endParaRPr>
          </a:p>
        </p:txBody>
      </p:sp>
      <p:pic>
        <p:nvPicPr>
          <p:cNvPr id="11268" name="Picture 4" descr="2007819125259612_1副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3872" y="3093707"/>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79838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diamond(in)">
                                      <p:cBhvr>
                                        <p:cTn id="7" dur="2000"/>
                                        <p:tgtEl>
                                          <p:spTgt spid="11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arn(inHorizontal)">
                                      <p:cBhvr>
                                        <p:cTn id="12"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ldLvl="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80570" y="833480"/>
            <a:ext cx="8149030" cy="534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40000"/>
              </a:lnSpc>
            </a:pPr>
            <a:r>
              <a:rPr lang="zh-CN" altLang="en-US" sz="2800" dirty="0">
                <a:solidFill>
                  <a:schemeClr val="bg1"/>
                </a:solidFill>
                <a:latin typeface="微软雅黑" panose="020B0503020204020204" pitchFamily="34" charset="-122"/>
                <a:ea typeface="微软雅黑" panose="020B0503020204020204" pitchFamily="34" charset="-122"/>
              </a:rPr>
              <a:t>职责范围总结：</a:t>
            </a:r>
          </a:p>
          <a:p>
            <a:pPr>
              <a:lnSpc>
                <a:spcPct val="140000"/>
              </a:lnSpc>
            </a:pPr>
            <a:endParaRPr lang="zh-CN" altLang="en-US" dirty="0">
              <a:solidFill>
                <a:srgbClr val="FF0000"/>
              </a:solidFill>
              <a:latin typeface="微软雅黑" panose="020B0503020204020204" pitchFamily="34" charset="-122"/>
              <a:ea typeface="微软雅黑" panose="020B0503020204020204" pitchFamily="34" charset="-122"/>
            </a:endParaRPr>
          </a:p>
          <a:p>
            <a:pPr>
              <a:lnSpc>
                <a:spcPct val="220000"/>
              </a:lnSpc>
              <a:buFontTx/>
              <a:buAutoNum type="arabicPeriod"/>
            </a:pPr>
            <a:r>
              <a:rPr lang="zh-CN" altLang="en-US" dirty="0">
                <a:solidFill>
                  <a:srgbClr val="FFFF00"/>
                </a:solidFill>
                <a:latin typeface="微软雅黑" panose="020B0503020204020204" pitchFamily="34" charset="-122"/>
                <a:ea typeface="微软雅黑" panose="020B0503020204020204" pitchFamily="34" charset="-122"/>
              </a:rPr>
              <a:t> 参与项目需求和交互设计的讨论，并给出前端角度的意见，尽可能用html+css+js实现项目的用户体验；</a:t>
            </a:r>
          </a:p>
          <a:p>
            <a:pPr>
              <a:lnSpc>
                <a:spcPct val="220000"/>
              </a:lnSpc>
              <a:buFontTx/>
              <a:buAutoNum type="arabicPeriod"/>
            </a:pPr>
            <a:r>
              <a:rPr lang="zh-CN" altLang="en-US" dirty="0">
                <a:solidFill>
                  <a:srgbClr val="FFFF00"/>
                </a:solidFill>
                <a:latin typeface="微软雅黑" panose="020B0503020204020204" pitchFamily="34" charset="-122"/>
                <a:ea typeface="微软雅黑" panose="020B0503020204020204" pitchFamily="34" charset="-122"/>
              </a:rPr>
              <a:t> 拿到视觉设计师的效果图（ps文件），切图布局制作出html（demo）；</a:t>
            </a:r>
          </a:p>
          <a:p>
            <a:pPr>
              <a:lnSpc>
                <a:spcPct val="220000"/>
              </a:lnSpc>
              <a:buFontTx/>
              <a:buAutoNum type="arabicPeriod"/>
            </a:pPr>
            <a:r>
              <a:rPr lang="zh-CN" altLang="en-US" dirty="0">
                <a:solidFill>
                  <a:srgbClr val="FFFF00"/>
                </a:solidFill>
                <a:latin typeface="微软雅黑" panose="020B0503020204020204" pitchFamily="34" charset="-122"/>
                <a:ea typeface="微软雅黑" panose="020B0503020204020204" pitchFamily="34" charset="-122"/>
              </a:rPr>
              <a:t> 与后端开发工程师沟通，制定数据传输格式，在demo上增加js支持的交互效果及简单业务逻辑；</a:t>
            </a:r>
          </a:p>
          <a:p>
            <a:pPr>
              <a:lnSpc>
                <a:spcPct val="220000"/>
              </a:lnSpc>
              <a:buFontTx/>
              <a:buAutoNum type="arabicPeriod"/>
            </a:pPr>
            <a:r>
              <a:rPr lang="zh-CN" altLang="en-US" dirty="0">
                <a:solidFill>
                  <a:srgbClr val="FFFF00"/>
                </a:solidFill>
                <a:latin typeface="微软雅黑" panose="020B0503020204020204" pitchFamily="34" charset="-122"/>
                <a:ea typeface="微软雅黑" panose="020B0503020204020204" pitchFamily="34" charset="-122"/>
              </a:rPr>
              <a:t> 把demo交付给后端开发工程师，协助他们整合页面；</a:t>
            </a:r>
          </a:p>
          <a:p>
            <a:pPr>
              <a:lnSpc>
                <a:spcPct val="220000"/>
              </a:lnSpc>
              <a:buFontTx/>
              <a:buAutoNum type="arabicPeriod"/>
            </a:pPr>
            <a:r>
              <a:rPr lang="zh-CN" altLang="en-US" dirty="0">
                <a:solidFill>
                  <a:srgbClr val="FFFF00"/>
                </a:solidFill>
                <a:latin typeface="微软雅黑" panose="020B0503020204020204" pitchFamily="34" charset="-122"/>
                <a:ea typeface="微软雅黑" panose="020B0503020204020204" pitchFamily="34" charset="-122"/>
              </a:rPr>
              <a:t> 项目测试阶段，协助测试工程师修复各种浏览器下的bug与不一致性</a:t>
            </a:r>
            <a:r>
              <a:rPr lang="zh-CN" altLang="en-US" dirty="0">
                <a:solidFill>
                  <a:schemeClr val="accent2"/>
                </a:solidFill>
                <a:latin typeface="微软雅黑" panose="020B0503020204020204" pitchFamily="34" charset="-122"/>
                <a:ea typeface="微软雅黑" panose="020B0503020204020204" pitchFamily="34" charset="-122"/>
              </a:rPr>
              <a:t>。</a:t>
            </a:r>
          </a:p>
        </p:txBody>
      </p:sp>
      <p:pic>
        <p:nvPicPr>
          <p:cNvPr id="12292" name="Picture 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1812616"/>
            <a:ext cx="2911959" cy="3812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latin typeface="Impact" panose="020B0806030902050204" pitchFamily="34" charset="0"/>
              </a:rPr>
              <a:t>前端开发工程师发展历程、职责范围介绍</a:t>
            </a:r>
            <a:endParaRPr lang="zh-CN" altLang="en-US" dirty="0"/>
          </a:p>
        </p:txBody>
      </p:sp>
    </p:spTree>
    <p:extLst>
      <p:ext uri="{BB962C8B-B14F-4D97-AF65-F5344CB8AC3E}">
        <p14:creationId xmlns:p14="http://schemas.microsoft.com/office/powerpoint/2010/main" val="2267434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strips(downLeft)">
                                      <p:cBhvr>
                                        <p:cTn id="7" dur="500"/>
                                        <p:tgtEl>
                                          <p:spTgt spid="12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2292"/>
                                        </p:tgtEl>
                                        <p:attrNameLst>
                                          <p:attrName>style.visibility</p:attrName>
                                        </p:attrNameLst>
                                      </p:cBhvr>
                                      <p:to>
                                        <p:strVal val="visible"/>
                                      </p:to>
                                    </p:set>
                                    <p:animEffect transition="in" filter="diamond(in)">
                                      <p:cBhvr>
                                        <p:cTn id="12" dur="20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utoUpdateAnimBg="0"/>
      <p:bldP spid="12291" grpId="1" bldLvl="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lvl1pPr algn="l">
              <a:defRPr sz="5000"/>
            </a:lvl1pPr>
          </a:lstStyle>
          <a:p>
            <a:pPr lvl="0">
              <a:defRPr sz="1800">
                <a:solidFill>
                  <a:srgbClr val="000000"/>
                </a:solidFill>
              </a:defRPr>
            </a:pPr>
            <a:r>
              <a:rPr sz="2637" dirty="0" err="1">
                <a:solidFill>
                  <a:schemeClr val="bg1">
                    <a:lumMod val="95000"/>
                  </a:schemeClr>
                </a:solidFill>
              </a:rPr>
              <a:t>前端简介</a:t>
            </a:r>
            <a:endParaRPr sz="2637" dirty="0">
              <a:solidFill>
                <a:schemeClr val="bg1">
                  <a:lumMod val="95000"/>
                </a:schemeClr>
              </a:solidFill>
            </a:endParaRPr>
          </a:p>
        </p:txBody>
      </p:sp>
      <p:sp>
        <p:nvSpPr>
          <p:cNvPr id="39" name="Shape 39"/>
          <p:cNvSpPr>
            <a:spLocks noGrp="1"/>
          </p:cNvSpPr>
          <p:nvPr>
            <p:ph type="body" idx="4294967295"/>
          </p:nvPr>
        </p:nvSpPr>
        <p:spPr>
          <a:xfrm>
            <a:off x="366839" y="1746308"/>
            <a:ext cx="3946216" cy="4225614"/>
          </a:xfrm>
          <a:prstGeom prst="rect">
            <a:avLst/>
          </a:prstGeom>
        </p:spPr>
        <p:txBody>
          <a:bodyPr anchor="t"/>
          <a:lstStyle/>
          <a:p>
            <a:pPr lvl="0">
              <a:buBlip>
                <a:blip r:embed="rId2"/>
              </a:buBlip>
              <a:defRPr sz="1800">
                <a:solidFill>
                  <a:srgbClr val="000000"/>
                </a:solidFill>
              </a:defRPr>
            </a:pPr>
            <a:r>
              <a:rPr sz="2400" dirty="0" err="1">
                <a:solidFill>
                  <a:schemeClr val="bg1"/>
                </a:solidFill>
              </a:rPr>
              <a:t>前端是什么</a:t>
            </a:r>
            <a:r>
              <a:rPr sz="2400" dirty="0">
                <a:solidFill>
                  <a:schemeClr val="bg1"/>
                </a:solidFill>
              </a:rPr>
              <a:t>？</a:t>
            </a:r>
          </a:p>
          <a:p>
            <a:pPr defTabSz="241093">
              <a:spcBef>
                <a:spcPts val="422"/>
              </a:spcBef>
              <a:defRPr sz="1800">
                <a:solidFill>
                  <a:srgbClr val="000000"/>
                </a:solidFill>
              </a:defRPr>
            </a:pPr>
            <a:endParaRPr sz="1600" dirty="0">
              <a:solidFill>
                <a:schemeClr val="bg1"/>
              </a:solidFill>
              <a:latin typeface="Helvetica"/>
              <a:ea typeface="Helvetica"/>
              <a:cs typeface="Helvetica"/>
              <a:sym typeface="Helvetica"/>
            </a:endParaRPr>
          </a:p>
          <a:p>
            <a:pPr defTabSz="241093">
              <a:spcBef>
                <a:spcPts val="422"/>
              </a:spcBef>
              <a:defRPr sz="1800">
                <a:solidFill>
                  <a:srgbClr val="000000"/>
                </a:solidFill>
              </a:defRPr>
            </a:pPr>
            <a:r>
              <a:rPr sz="1600" dirty="0">
                <a:solidFill>
                  <a:schemeClr val="bg1"/>
                </a:solidFill>
                <a:latin typeface="Helvetica"/>
                <a:ea typeface="Helvetica"/>
                <a:cs typeface="Helvetica"/>
                <a:sym typeface="Helvetica"/>
              </a:rPr>
              <a:t>HTML/CSS/JavaScript……</a:t>
            </a:r>
          </a:p>
          <a:p>
            <a:pPr defTabSz="241093">
              <a:spcBef>
                <a:spcPts val="422"/>
              </a:spcBef>
              <a:defRPr sz="1800">
                <a:solidFill>
                  <a:srgbClr val="000000"/>
                </a:solidFill>
              </a:defRPr>
            </a:pPr>
            <a:endParaRPr sz="1600" dirty="0">
              <a:solidFill>
                <a:schemeClr val="bg1"/>
              </a:solidFill>
              <a:latin typeface="Helvetica"/>
              <a:ea typeface="Helvetica"/>
              <a:cs typeface="Helvetica"/>
              <a:sym typeface="Helvetica"/>
            </a:endParaRPr>
          </a:p>
          <a:p>
            <a:pPr defTabSz="241093">
              <a:lnSpc>
                <a:spcPct val="150000"/>
              </a:lnSpc>
              <a:spcBef>
                <a:spcPts val="422"/>
              </a:spcBef>
              <a:defRPr sz="1800">
                <a:solidFill>
                  <a:srgbClr val="000000"/>
                </a:solidFill>
              </a:defRPr>
            </a:pPr>
            <a:r>
              <a:rPr sz="1600" dirty="0" err="1">
                <a:solidFill>
                  <a:schemeClr val="bg1"/>
                </a:solidFill>
                <a:latin typeface="Helvetica"/>
                <a:ea typeface="Helvetica"/>
                <a:cs typeface="Helvetica"/>
                <a:sym typeface="Helvetica"/>
              </a:rPr>
              <a:t>与后端相比</a:t>
            </a:r>
            <a:endParaRPr sz="1600" dirty="0">
              <a:solidFill>
                <a:schemeClr val="bg1"/>
              </a:solidFill>
              <a:latin typeface="Helvetica"/>
              <a:ea typeface="Helvetica"/>
              <a:cs typeface="Helvetica"/>
              <a:sym typeface="Helvetica"/>
            </a:endParaRPr>
          </a:p>
          <a:p>
            <a:pPr marL="371685" lvl="1" indent="-123895" defTabSz="241093">
              <a:lnSpc>
                <a:spcPct val="120000"/>
              </a:lnSpc>
              <a:spcBef>
                <a:spcPts val="422"/>
              </a:spcBef>
              <a:buBlip>
                <a:blip r:embed="rId2"/>
              </a:buBlip>
              <a:defRPr sz="1800">
                <a:solidFill>
                  <a:srgbClr val="000000"/>
                </a:solidFill>
              </a:defRPr>
            </a:pPr>
            <a:r>
              <a:rPr dirty="0" err="1">
                <a:solidFill>
                  <a:schemeClr val="bg1"/>
                </a:solidFill>
                <a:latin typeface="Helvetica"/>
                <a:ea typeface="Helvetica"/>
                <a:cs typeface="Helvetica"/>
                <a:sym typeface="Helvetica"/>
              </a:rPr>
              <a:t>前端客户端环境不可预知</a:t>
            </a:r>
            <a:endParaRPr dirty="0">
              <a:solidFill>
                <a:schemeClr val="bg1"/>
              </a:solidFill>
              <a:latin typeface="Helvetica"/>
              <a:ea typeface="Helvetica"/>
              <a:cs typeface="Helvetica"/>
              <a:sym typeface="Helvetica"/>
            </a:endParaRPr>
          </a:p>
          <a:p>
            <a:pPr marL="371685" lvl="1" indent="-123895" defTabSz="241093">
              <a:lnSpc>
                <a:spcPct val="120000"/>
              </a:lnSpc>
              <a:spcBef>
                <a:spcPts val="422"/>
              </a:spcBef>
              <a:buBlip>
                <a:blip r:embed="rId2"/>
              </a:buBlip>
              <a:defRPr sz="1800">
                <a:solidFill>
                  <a:srgbClr val="000000"/>
                </a:solidFill>
              </a:defRPr>
            </a:pPr>
            <a:r>
              <a:rPr dirty="0" err="1">
                <a:solidFill>
                  <a:schemeClr val="bg1"/>
                </a:solidFill>
                <a:latin typeface="Helvetica"/>
                <a:ea typeface="Helvetica"/>
                <a:cs typeface="Helvetica"/>
                <a:sym typeface="Helvetica"/>
              </a:rPr>
              <a:t>代码开源</a:t>
            </a:r>
            <a:endParaRPr dirty="0">
              <a:solidFill>
                <a:schemeClr val="bg1"/>
              </a:solidFill>
              <a:latin typeface="Helvetica"/>
              <a:ea typeface="Helvetica"/>
              <a:cs typeface="Helvetica"/>
              <a:sym typeface="Helvetica"/>
            </a:endParaRPr>
          </a:p>
          <a:p>
            <a:pPr marL="371685" lvl="1" indent="-123895" defTabSz="241093">
              <a:lnSpc>
                <a:spcPct val="120000"/>
              </a:lnSpc>
              <a:spcBef>
                <a:spcPts val="422"/>
              </a:spcBef>
              <a:buBlip>
                <a:blip r:embed="rId2"/>
              </a:buBlip>
              <a:defRPr sz="1800">
                <a:solidFill>
                  <a:srgbClr val="000000"/>
                </a:solidFill>
              </a:defRPr>
            </a:pPr>
            <a:r>
              <a:rPr dirty="0" err="1">
                <a:solidFill>
                  <a:schemeClr val="bg1"/>
                </a:solidFill>
                <a:latin typeface="Helvetica"/>
                <a:ea typeface="Helvetica"/>
                <a:cs typeface="Helvetica"/>
                <a:sym typeface="Helvetica"/>
              </a:rPr>
              <a:t>数据无法隐藏</a:t>
            </a:r>
            <a:endParaRPr dirty="0">
              <a:solidFill>
                <a:schemeClr val="bg1"/>
              </a:solidFill>
              <a:latin typeface="Helvetica"/>
              <a:ea typeface="Helvetica"/>
              <a:cs typeface="Helvetica"/>
              <a:sym typeface="Helvetica"/>
            </a:endParaRPr>
          </a:p>
          <a:p>
            <a:pPr marL="371685" lvl="1" indent="-123895" defTabSz="241093">
              <a:lnSpc>
                <a:spcPct val="120000"/>
              </a:lnSpc>
              <a:spcBef>
                <a:spcPts val="422"/>
              </a:spcBef>
              <a:buBlip>
                <a:blip r:embed="rId2"/>
              </a:buBlip>
              <a:defRPr sz="1800">
                <a:solidFill>
                  <a:srgbClr val="000000"/>
                </a:solidFill>
              </a:defRPr>
            </a:pPr>
            <a:r>
              <a:rPr dirty="0" err="1">
                <a:solidFill>
                  <a:schemeClr val="bg1"/>
                </a:solidFill>
                <a:latin typeface="Helvetica"/>
                <a:ea typeface="Helvetica"/>
                <a:cs typeface="Helvetica"/>
                <a:sym typeface="Helvetica"/>
              </a:rPr>
              <a:t>更关注页面性能和用户体验</a:t>
            </a:r>
            <a:endParaRPr dirty="0">
              <a:solidFill>
                <a:schemeClr val="bg1"/>
              </a:solidFill>
              <a:latin typeface="Helvetica"/>
              <a:ea typeface="Helvetica"/>
              <a:cs typeface="Helvetica"/>
              <a:sym typeface="Helvetica"/>
            </a:endParaRPr>
          </a:p>
        </p:txBody>
      </p:sp>
      <p:pic>
        <p:nvPicPr>
          <p:cNvPr id="40" name="图片 39"/>
          <p:cNvPicPr/>
          <p:nvPr/>
        </p:nvPicPr>
        <p:blipFill>
          <a:blip r:embed="rId3" cstate="print">
            <a:extLst/>
          </a:blip>
          <a:stretch>
            <a:fillRect/>
          </a:stretch>
        </p:blipFill>
        <p:spPr>
          <a:xfrm>
            <a:off x="4313055" y="1654492"/>
            <a:ext cx="4855221" cy="3840000"/>
          </a:xfrm>
          <a:prstGeom prst="rect">
            <a:avLst/>
          </a:prstGeom>
        </p:spPr>
      </p:pic>
    </p:spTree>
    <p:extLst>
      <p:ext uri="{BB962C8B-B14F-4D97-AF65-F5344CB8AC3E}">
        <p14:creationId xmlns:p14="http://schemas.microsoft.com/office/powerpoint/2010/main" val="11510248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lvl1pPr algn="l">
              <a:defRPr sz="5000"/>
            </a:lvl1pPr>
          </a:lstStyle>
          <a:p>
            <a:r>
              <a:rPr sz="2637" dirty="0" err="1">
                <a:solidFill>
                  <a:schemeClr val="bg1">
                    <a:lumMod val="95000"/>
                  </a:schemeClr>
                </a:solidFill>
              </a:rPr>
              <a:t>前端简介</a:t>
            </a:r>
            <a:endParaRPr sz="2637" dirty="0">
              <a:solidFill>
                <a:schemeClr val="bg1">
                  <a:lumMod val="95000"/>
                </a:schemeClr>
              </a:solidFill>
            </a:endParaRPr>
          </a:p>
        </p:txBody>
      </p:sp>
      <p:sp>
        <p:nvSpPr>
          <p:cNvPr id="43" name="Shape 43"/>
          <p:cNvSpPr>
            <a:spLocks noGrp="1"/>
          </p:cNvSpPr>
          <p:nvPr>
            <p:ph type="body" idx="4294967295"/>
          </p:nvPr>
        </p:nvSpPr>
        <p:spPr>
          <a:xfrm>
            <a:off x="606552" y="1210858"/>
            <a:ext cx="7699725" cy="359764"/>
          </a:xfrm>
          <a:prstGeom prst="rect">
            <a:avLst/>
          </a:prstGeom>
        </p:spPr>
        <p:txBody>
          <a:bodyPr anchor="t"/>
          <a:lstStyle>
            <a:lvl1pPr marL="0" indent="0" defTabSz="457200">
              <a:spcBef>
                <a:spcPts val="800"/>
              </a:spcBef>
              <a:buSzTx/>
              <a:buNone/>
              <a:defRPr sz="2200">
                <a:solidFill>
                  <a:srgbClr val="000000"/>
                </a:solidFill>
                <a:latin typeface="Helvetica"/>
                <a:ea typeface="Helvetica"/>
                <a:cs typeface="Helvetica"/>
                <a:sym typeface="Helvetica"/>
              </a:defRPr>
            </a:lvl1pPr>
          </a:lstStyle>
          <a:p>
            <a:pPr lvl="0">
              <a:defRPr sz="1800"/>
            </a:pPr>
            <a:r>
              <a:rPr sz="2400" b="1" dirty="0" err="1">
                <a:solidFill>
                  <a:schemeClr val="bg1"/>
                </a:solidFill>
                <a:latin typeface="Hiragino Sans GB W6" charset="-122"/>
                <a:ea typeface="Hiragino Sans GB W6" charset="-122"/>
                <a:cs typeface="Hiragino Sans GB W6" charset="-122"/>
              </a:rPr>
              <a:t>前端主要职能：把界面更好的呈现给用户</a:t>
            </a:r>
            <a:endParaRPr sz="2400" b="1" dirty="0">
              <a:solidFill>
                <a:schemeClr val="bg1"/>
              </a:solidFill>
              <a:latin typeface="Hiragino Sans GB W6" charset="-122"/>
              <a:ea typeface="Hiragino Sans GB W6" charset="-122"/>
              <a:cs typeface="Hiragino Sans GB W6" charset="-122"/>
            </a:endParaRPr>
          </a:p>
        </p:txBody>
      </p:sp>
      <p:pic>
        <p:nvPicPr>
          <p:cNvPr id="44" name="图片 43"/>
          <p:cNvPicPr/>
          <p:nvPr/>
        </p:nvPicPr>
        <p:blipFill>
          <a:blip r:embed="rId2" cstate="print">
            <a:extLst/>
          </a:blip>
          <a:stretch>
            <a:fillRect/>
          </a:stretch>
        </p:blipFill>
        <p:spPr>
          <a:xfrm>
            <a:off x="2083510" y="1694889"/>
            <a:ext cx="7473184" cy="5001269"/>
          </a:xfrm>
          <a:prstGeom prst="rect">
            <a:avLst/>
          </a:prstGeom>
        </p:spPr>
      </p:pic>
    </p:spTree>
    <p:extLst>
      <p:ext uri="{BB962C8B-B14F-4D97-AF65-F5344CB8AC3E}">
        <p14:creationId xmlns:p14="http://schemas.microsoft.com/office/powerpoint/2010/main" val="3617841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xfrm>
            <a:off x="1779818" y="207275"/>
            <a:ext cx="7886700" cy="428507"/>
          </a:xfrm>
          <a:prstGeom prst="rect">
            <a:avLst/>
          </a:prstGeom>
        </p:spPr>
        <p:txBody>
          <a:bodyPr/>
          <a:lstStyle>
            <a:lvl1pPr algn="l">
              <a:defRPr sz="5000"/>
            </a:lvl1pPr>
          </a:lstStyle>
          <a:p>
            <a:pPr lvl="0">
              <a:defRPr sz="1800">
                <a:solidFill>
                  <a:srgbClr val="000000"/>
                </a:solidFill>
              </a:defRPr>
            </a:pPr>
            <a:r>
              <a:rPr sz="2637" dirty="0">
                <a:solidFill>
                  <a:schemeClr val="bg1">
                    <a:lumMod val="95000"/>
                  </a:schemeClr>
                </a:solidFill>
              </a:rPr>
              <a:t>前端技术</a:t>
            </a:r>
          </a:p>
        </p:txBody>
      </p:sp>
      <p:pic>
        <p:nvPicPr>
          <p:cNvPr id="47" name="图片 46"/>
          <p:cNvPicPr/>
          <p:nvPr/>
        </p:nvPicPr>
        <p:blipFill>
          <a:blip r:embed="rId2" cstate="print">
            <a:extLst/>
          </a:blip>
          <a:stretch>
            <a:fillRect/>
          </a:stretch>
        </p:blipFill>
        <p:spPr>
          <a:xfrm>
            <a:off x="1779819" y="1018149"/>
            <a:ext cx="8714011" cy="5839851"/>
          </a:xfrm>
          <a:prstGeom prst="rect">
            <a:avLst/>
          </a:prstGeom>
        </p:spPr>
      </p:pic>
    </p:spTree>
    <p:extLst>
      <p:ext uri="{BB962C8B-B14F-4D97-AF65-F5344CB8AC3E}">
        <p14:creationId xmlns:p14="http://schemas.microsoft.com/office/powerpoint/2010/main" val="18819433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放开眼界</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1557339"/>
            <a:ext cx="4335463" cy="4465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90787102"/>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1567508" y="73251"/>
            <a:ext cx="5048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什么是响应式</a:t>
            </a:r>
            <a:r>
              <a:rPr lang="en-US" altLang="zh-CN" dirty="0"/>
              <a:t>WEB</a:t>
            </a:r>
            <a:r>
              <a:rPr lang="zh-CN" altLang="en-US" dirty="0"/>
              <a:t>设计</a:t>
            </a:r>
          </a:p>
        </p:txBody>
      </p:sp>
      <p:pic>
        <p:nvPicPr>
          <p:cNvPr id="17411" name="Picture 3" descr="E:\已完成\资源\文档\响应式web设计\pptpsd\什么是响应式设计进.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 y="1048741"/>
            <a:ext cx="5844858" cy="255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200342" y="3820212"/>
            <a:ext cx="11971338" cy="2936188"/>
          </a:xfrm>
          <a:prstGeom prst="rect">
            <a:avLst/>
          </a:prstGeom>
          <a:noFill/>
          <a:ln w="9525">
            <a:solidFill>
              <a:srgbClr val="000000"/>
            </a:solidFill>
            <a:miter lim="800000"/>
            <a:headEnd/>
            <a:tailEnd/>
          </a:ln>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defRPr/>
            </a:pPr>
            <a:r>
              <a:rPr lang="zh-CN" altLang="en-US" b="1" dirty="0">
                <a:solidFill>
                  <a:schemeClr val="bg1"/>
                </a:solidFill>
                <a:latin typeface="微软雅黑" panose="020B0503020204020204" pitchFamily="34" charset="-122"/>
                <a:ea typeface="微软雅黑" panose="020B0503020204020204" pitchFamily="34" charset="-122"/>
              </a:rPr>
              <a:t>  页面的设计与开发应当根据用户行为以及设备环境</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系统平台、屏幕尺寸、屏幕定向等</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进行相应的响应和调整</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从而为不同终端的用户提供更加舒适的界面和更好的用户体验。</a:t>
            </a:r>
            <a:br>
              <a:rPr lang="en-US" altLang="zh-CN" b="1" dirty="0">
                <a:solidFill>
                  <a:schemeClr val="bg1"/>
                </a:solidFill>
                <a:latin typeface="微软雅黑" panose="020B0503020204020204" pitchFamily="34" charset="-122"/>
                <a:ea typeface="微软雅黑" panose="020B0503020204020204" pitchFamily="34" charset="-122"/>
              </a:rPr>
            </a:b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50000"/>
              </a:lnSpc>
              <a:spcBef>
                <a:spcPct val="20000"/>
              </a:spcBef>
              <a:defRPr/>
            </a:pPr>
            <a:r>
              <a:rPr lang="zh-CN" altLang="en-US" b="1" dirty="0">
                <a:solidFill>
                  <a:schemeClr val="bg1"/>
                </a:solidFill>
                <a:latin typeface="微软雅黑" panose="020B0503020204020204" pitchFamily="34" charset="-122"/>
                <a:ea typeface="微软雅黑" panose="020B0503020204020204" pitchFamily="34" charset="-122"/>
              </a:rPr>
              <a:t>  简而言之，响应式就是一个网站能够兼容多个终端</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而不是为每个终端做一个特定的版本。 </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17413"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5758" y="1136986"/>
            <a:ext cx="52736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9827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sz="3600"/>
              <a:t>只顾着自己圈子的人眼中的角色定位</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687" y="2192941"/>
            <a:ext cx="9541905" cy="24776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56092094"/>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sz="3600"/>
              <a:t>更客观的角色定位</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523" y="2265770"/>
            <a:ext cx="9401834" cy="187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5446008"/>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前端离被认可还有多远？</a:t>
            </a:r>
          </a:p>
        </p:txBody>
      </p:sp>
      <p:sp>
        <p:nvSpPr>
          <p:cNvPr id="22530" name="Rectangle 2"/>
          <p:cNvSpPr>
            <a:spLocks noGrp="1" noChangeArrowheads="1"/>
          </p:cNvSpPr>
          <p:nvPr>
            <p:ph type="body" idx="4294967295"/>
          </p:nvPr>
        </p:nvSpPr>
        <p:spPr>
          <a:xfrm>
            <a:off x="1524001" y="1600201"/>
            <a:ext cx="8228013" cy="3268663"/>
          </a:xfrm>
          <a:ln/>
        </p:spPr>
        <p:txBody>
          <a:bodyPr/>
          <a:lstStyle/>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页面仔</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玩具语言</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前端有架构吗</a:t>
            </a:r>
            <a:r>
              <a:rPr lang="en-US" altLang="zh-CN" b="1" dirty="0">
                <a:solidFill>
                  <a:schemeClr val="bg1"/>
                </a:solidFill>
                <a:latin typeface="Hiragino Sans GB W6" charset="-122"/>
                <a:ea typeface="Hiragino Sans GB W6" charset="-122"/>
                <a:cs typeface="Hiragino Sans GB W6" charset="-122"/>
              </a:rPr>
              <a:t>？</a:t>
            </a:r>
          </a:p>
        </p:txBody>
      </p:sp>
    </p:spTree>
    <p:extLst>
      <p:ext uri="{BB962C8B-B14F-4D97-AF65-F5344CB8AC3E}">
        <p14:creationId xmlns:p14="http://schemas.microsoft.com/office/powerpoint/2010/main" val="296174306"/>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反思</a:t>
            </a:r>
          </a:p>
        </p:txBody>
      </p:sp>
      <p:sp>
        <p:nvSpPr>
          <p:cNvPr id="23554" name="Rectangle 2"/>
          <p:cNvSpPr>
            <a:spLocks noGrp="1" noChangeArrowheads="1"/>
          </p:cNvSpPr>
          <p:nvPr>
            <p:ph type="body" idx="4294967295"/>
          </p:nvPr>
        </p:nvSpPr>
        <p:spPr>
          <a:xfrm>
            <a:off x="1524001" y="1600201"/>
            <a:ext cx="8825947" cy="4482547"/>
          </a:xfrm>
          <a:ln/>
        </p:spPr>
        <p:txBody>
          <a:bodyPr/>
          <a:lstStyle/>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a:solidFill>
                  <a:schemeClr val="bg1"/>
                </a:solidFill>
                <a:latin typeface="Hiragino Sans GB W6" charset="-122"/>
                <a:ea typeface="Hiragino Sans GB W6" charset="-122"/>
                <a:cs typeface="Hiragino Sans GB W6" charset="-122"/>
              </a:rPr>
              <a:t>前端的门槛低</a:t>
            </a: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前端的应用多为小的效果</a:t>
            </a: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前端的应用很零散</a:t>
            </a: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sz="3600" b="1" dirty="0" err="1">
                <a:solidFill>
                  <a:schemeClr val="bg1"/>
                </a:solidFill>
                <a:latin typeface="Hiragino Sans GB W6" charset="-122"/>
                <a:ea typeface="Hiragino Sans GB W6" charset="-122"/>
                <a:cs typeface="Hiragino Sans GB W6" charset="-122"/>
              </a:rPr>
              <a:t>前端主导的产品少</a:t>
            </a:r>
            <a:endParaRPr lang="en-US" altLang="zh-CN" sz="3600" b="1" dirty="0">
              <a:solidFill>
                <a:schemeClr val="bg1"/>
              </a:solidFill>
              <a:latin typeface="Hiragino Sans GB W6" charset="-122"/>
              <a:ea typeface="Hiragino Sans GB W6" charset="-122"/>
              <a:cs typeface="Hiragino Sans GB W6" charset="-122"/>
            </a:endParaRPr>
          </a:p>
        </p:txBody>
      </p:sp>
    </p:spTree>
    <p:extLst>
      <p:ext uri="{BB962C8B-B14F-4D97-AF65-F5344CB8AC3E}">
        <p14:creationId xmlns:p14="http://schemas.microsoft.com/office/powerpoint/2010/main" val="3221757668"/>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zh-CN" altLang="en-US" dirty="0"/>
              <a:t>前端</a:t>
            </a:r>
            <a:r>
              <a:rPr lang="en-US" altLang="zh-CN" dirty="0" err="1"/>
              <a:t>的位置</a:t>
            </a:r>
            <a:endParaRPr lang="en-US" altLang="zh-CN" dirty="0"/>
          </a:p>
        </p:txBody>
      </p:sp>
      <p:sp>
        <p:nvSpPr>
          <p:cNvPr id="20482" name="Rectangle 2"/>
          <p:cNvSpPr>
            <a:spLocks noGrp="1" noChangeArrowheads="1"/>
          </p:cNvSpPr>
          <p:nvPr>
            <p:ph type="body" idx="4294967295"/>
          </p:nvPr>
        </p:nvSpPr>
        <p:spPr>
          <a:xfrm>
            <a:off x="927652" y="1139687"/>
            <a:ext cx="9689097" cy="5139732"/>
          </a:xfrm>
          <a:ln/>
        </p:spPr>
        <p:txBody>
          <a:bodyPr/>
          <a:lstStyle/>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a:solidFill>
                  <a:schemeClr val="bg1"/>
                </a:solidFill>
                <a:latin typeface="Hiragino Sans GB W6" charset="-122"/>
                <a:ea typeface="Hiragino Sans GB W6" charset="-122"/>
                <a:cs typeface="Hiragino Sans GB W6" charset="-122"/>
              </a:rPr>
              <a:t>页面仔</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a:solidFill>
                  <a:schemeClr val="bg1"/>
                </a:solidFill>
                <a:latin typeface="Hiragino Sans GB W6" charset="-122"/>
                <a:ea typeface="Hiragino Sans GB W6" charset="-122"/>
                <a:cs typeface="Hiragino Sans GB W6" charset="-122"/>
              </a:rPr>
              <a:t>（</a:t>
            </a:r>
            <a:r>
              <a:rPr lang="en-US" altLang="zh-CN" b="1" dirty="0" err="1">
                <a:solidFill>
                  <a:schemeClr val="bg1"/>
                </a:solidFill>
                <a:latin typeface="Hiragino Sans GB W6" charset="-122"/>
                <a:ea typeface="Hiragino Sans GB W6" charset="-122"/>
                <a:cs typeface="Hiragino Sans GB W6" charset="-122"/>
              </a:rPr>
              <a:t>为什么会被别人看不起，被叫页面仔</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前端开发工程师</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a:solidFill>
                  <a:schemeClr val="bg1"/>
                </a:solidFill>
                <a:latin typeface="Hiragino Sans GB W6" charset="-122"/>
                <a:ea typeface="Hiragino Sans GB W6" charset="-122"/>
                <a:cs typeface="Hiragino Sans GB W6" charset="-122"/>
              </a:rPr>
              <a:t>（</a:t>
            </a:r>
            <a:r>
              <a:rPr lang="en-US" altLang="zh-CN" b="1" dirty="0" err="1">
                <a:solidFill>
                  <a:schemeClr val="bg1"/>
                </a:solidFill>
                <a:latin typeface="Hiragino Sans GB W6" charset="-122"/>
                <a:ea typeface="Hiragino Sans GB W6" charset="-122"/>
                <a:cs typeface="Hiragino Sans GB W6" charset="-122"/>
              </a:rPr>
              <a:t>前端和server端的区别，我们的长处和短板是什么</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err="1">
                <a:solidFill>
                  <a:schemeClr val="bg1"/>
                </a:solidFill>
                <a:latin typeface="Hiragino Sans GB W6" charset="-122"/>
                <a:ea typeface="Hiragino Sans GB W6" charset="-122"/>
                <a:cs typeface="Hiragino Sans GB W6" charset="-122"/>
              </a:rPr>
              <a:t>前端架构师</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b="1" dirty="0">
                <a:solidFill>
                  <a:schemeClr val="bg1"/>
                </a:solidFill>
                <a:latin typeface="Hiragino Sans GB W6" charset="-122"/>
                <a:ea typeface="Hiragino Sans GB W6" charset="-122"/>
                <a:cs typeface="Hiragino Sans GB W6" charset="-122"/>
              </a:rPr>
              <a:t>（</a:t>
            </a:r>
            <a:r>
              <a:rPr lang="en-US" altLang="zh-CN" b="1" dirty="0" err="1">
                <a:solidFill>
                  <a:schemeClr val="bg1"/>
                </a:solidFill>
                <a:latin typeface="Hiragino Sans GB W6" charset="-122"/>
                <a:ea typeface="Hiragino Sans GB W6" charset="-122"/>
                <a:cs typeface="Hiragino Sans GB W6" charset="-122"/>
              </a:rPr>
              <a:t>前端中的架构是什么？我们离架构有多远</a:t>
            </a:r>
            <a:r>
              <a:rPr lang="en-US" altLang="zh-CN" b="1" dirty="0">
                <a:solidFill>
                  <a:schemeClr val="bg1"/>
                </a:solidFill>
                <a:latin typeface="Hiragino Sans GB W6" charset="-122"/>
                <a:ea typeface="Hiragino Sans GB W6" charset="-122"/>
                <a:cs typeface="Hiragino Sans GB W6" charset="-122"/>
              </a:rPr>
              <a:t>？）</a:t>
            </a: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b="1" dirty="0">
              <a:solidFill>
                <a:schemeClr val="bg1"/>
              </a:solidFill>
              <a:latin typeface="Hiragino Sans GB W6" charset="-122"/>
              <a:ea typeface="Hiragino Sans GB W6" charset="-122"/>
              <a:cs typeface="Hiragino Sans GB W6" charset="-122"/>
            </a:endParaRPr>
          </a:p>
        </p:txBody>
      </p:sp>
    </p:spTree>
    <p:extLst>
      <p:ext uri="{BB962C8B-B14F-4D97-AF65-F5344CB8AC3E}">
        <p14:creationId xmlns:p14="http://schemas.microsoft.com/office/powerpoint/2010/main" val="780993622"/>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dirty="0" err="1"/>
              <a:t>javascript的位置</a:t>
            </a:r>
            <a:endParaRPr lang="en-US" altLang="zh-CN"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23" y="1250197"/>
            <a:ext cx="5185296" cy="50652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6" name="Picture 2" descr="http://img.ptcms.csdn.net/article/201502/09/54d860f75fe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390" y="996741"/>
            <a:ext cx="48387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059282"/>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典型的开发流程</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347" y="1109388"/>
            <a:ext cx="1066592" cy="56489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8455414"/>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前端需沟通的对象</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1412875"/>
            <a:ext cx="7770812" cy="4711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40978889"/>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专业技能之外，前端的能力要求</a:t>
            </a:r>
          </a:p>
        </p:txBody>
      </p:sp>
      <p:sp>
        <p:nvSpPr>
          <p:cNvPr id="27650" name="Rectangle 2"/>
          <p:cNvSpPr>
            <a:spLocks noGrp="1" noChangeArrowheads="1"/>
          </p:cNvSpPr>
          <p:nvPr>
            <p:ph type="body" idx="4294967295"/>
          </p:nvPr>
        </p:nvSpPr>
        <p:spPr>
          <a:xfrm>
            <a:off x="1524001" y="1600201"/>
            <a:ext cx="8228013" cy="4524375"/>
          </a:xfrm>
          <a:ln/>
        </p:spPr>
        <p:txBody>
          <a:bodyPr/>
          <a:lstStyle/>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dirty="0">
              <a:solidFill>
                <a:schemeClr val="bg1"/>
              </a:solidFill>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dirty="0" err="1">
                <a:solidFill>
                  <a:schemeClr val="bg1"/>
                </a:solidFill>
              </a:rPr>
              <a:t>较强的沟通能力</a:t>
            </a:r>
            <a:endParaRPr lang="en-US" altLang="zh-CN" dirty="0">
              <a:solidFill>
                <a:schemeClr val="bg1"/>
              </a:solidFill>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zh-CN" dirty="0">
              <a:solidFill>
                <a:schemeClr val="bg1"/>
              </a:solidFill>
            </a:endParaRPr>
          </a:p>
          <a:p>
            <a:pPr indent="-338138">
              <a:buNone/>
              <a:tabLst>
                <a:tab pos="34290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dirty="0" err="1">
                <a:solidFill>
                  <a:schemeClr val="bg1"/>
                </a:solidFill>
              </a:rPr>
              <a:t>广泛的知识面</a:t>
            </a:r>
            <a:endParaRPr lang="en-US" altLang="zh-CN" dirty="0">
              <a:solidFill>
                <a:schemeClr val="bg1"/>
              </a:solidFill>
            </a:endParaRPr>
          </a:p>
        </p:txBody>
      </p:sp>
    </p:spTree>
    <p:extLst>
      <p:ext uri="{BB962C8B-B14F-4D97-AF65-F5344CB8AC3E}">
        <p14:creationId xmlns:p14="http://schemas.microsoft.com/office/powerpoint/2010/main" val="796291154"/>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前端架构的成型期</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314" y="1341439"/>
            <a:ext cx="3729037" cy="4175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3" name="Rectangle 3"/>
          <p:cNvSpPr>
            <a:spLocks noChangeArrowheads="1"/>
          </p:cNvSpPr>
          <p:nvPr/>
        </p:nvSpPr>
        <p:spPr bwMode="auto">
          <a:xfrm>
            <a:off x="1992313" y="5445126"/>
            <a:ext cx="8228012"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b="1">
                <a:solidFill>
                  <a:srgbClr val="000000"/>
                </a:solidFill>
                <a:latin typeface="Arial" panose="020B0604020202020204" pitchFamily="34" charset="0"/>
                <a:cs typeface="DejaVu Sans" charset="0"/>
              </a:defRPr>
            </a:lvl9pPr>
          </a:lstStyle>
          <a:p>
            <a:pPr algn="ctr" eaLnBrk="0" hangingPunct="0">
              <a:buClrTx/>
              <a:buFontTx/>
              <a:buNone/>
            </a:pPr>
            <a:r>
              <a:rPr lang="en-US" altLang="zh-CN" sz="2800" b="0" u="sng" dirty="0" err="1">
                <a:solidFill>
                  <a:schemeClr val="bg1"/>
                </a:solidFill>
                <a:ea typeface="宋体" panose="02010600030101010101" pitchFamily="2" charset="-122"/>
              </a:rPr>
              <a:t>技术</a:t>
            </a:r>
            <a:r>
              <a:rPr lang="en-US" altLang="zh-CN" sz="2800" b="0" dirty="0" err="1">
                <a:solidFill>
                  <a:schemeClr val="bg1"/>
                </a:solidFill>
                <a:ea typeface="宋体" panose="02010600030101010101" pitchFamily="2" charset="-122"/>
              </a:rPr>
              <a:t>我们有了，</a:t>
            </a:r>
            <a:r>
              <a:rPr lang="en-US" altLang="zh-CN" sz="2800" b="0" u="sng" dirty="0" err="1">
                <a:solidFill>
                  <a:schemeClr val="bg1"/>
                </a:solidFill>
                <a:ea typeface="宋体" panose="02010600030101010101" pitchFamily="2" charset="-122"/>
              </a:rPr>
              <a:t>技巧</a:t>
            </a:r>
            <a:r>
              <a:rPr lang="en-US" altLang="zh-CN" sz="2800" b="0" dirty="0" err="1">
                <a:solidFill>
                  <a:schemeClr val="bg1"/>
                </a:solidFill>
                <a:ea typeface="宋体" panose="02010600030101010101" pitchFamily="2" charset="-122"/>
              </a:rPr>
              <a:t>我们还在摸索</a:t>
            </a:r>
            <a:endParaRPr lang="en-US" altLang="zh-CN" sz="2800" b="0" dirty="0">
              <a:solidFill>
                <a:schemeClr val="bg1"/>
              </a:solidFill>
              <a:ea typeface="宋体" panose="02010600030101010101" pitchFamily="2" charset="-122"/>
            </a:endParaRPr>
          </a:p>
        </p:txBody>
      </p:sp>
    </p:spTree>
    <p:extLst>
      <p:ext uri="{BB962C8B-B14F-4D97-AF65-F5344CB8AC3E}">
        <p14:creationId xmlns:p14="http://schemas.microsoft.com/office/powerpoint/2010/main" val="248073028"/>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3"/>
          <p:cNvSpPr txBox="1">
            <a:spLocks noChangeArrowheads="1"/>
          </p:cNvSpPr>
          <p:nvPr/>
        </p:nvSpPr>
        <p:spPr bwMode="auto">
          <a:xfrm>
            <a:off x="1792289" y="1"/>
            <a:ext cx="89715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响应式设计：多终端视觉和操作体验非常风格统一</a:t>
            </a:r>
          </a:p>
        </p:txBody>
      </p:sp>
      <p:pic>
        <p:nvPicPr>
          <p:cNvPr id="35843" name="Picture 3" descr="E:\已完成\资源\文档\响应式web设计\pptpsd\多终端统一的视觉风格和操作体验 副本.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1" y="1866900"/>
            <a:ext cx="8615363"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900" y="858839"/>
            <a:ext cx="4714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514" y="849313"/>
            <a:ext cx="5873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358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263" y="879475"/>
            <a:ext cx="984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Tree>
    <p:extLst>
      <p:ext uri="{BB962C8B-B14F-4D97-AF65-F5344CB8AC3E}">
        <p14:creationId xmlns:p14="http://schemas.microsoft.com/office/powerpoint/2010/main" val="2554884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ln/>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altLang="zh-CN"/>
              <a:t>前端需求越来越复杂</a:t>
            </a:r>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1800" y="1484313"/>
            <a:ext cx="4249738" cy="210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3" y="1443039"/>
            <a:ext cx="4176712" cy="2130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1314" y="4084638"/>
            <a:ext cx="3887787" cy="18653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81106234"/>
      </p:ext>
    </p:extLst>
  </p:cSld>
  <p:clrMapOvr>
    <a:masterClrMapping/>
  </p:clrMapOvr>
  <p:transition>
    <p:fade thruBlk="1"/>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3"/>
          <p:cNvSpPr txBox="1">
            <a:spLocks noChangeArrowheads="1"/>
          </p:cNvSpPr>
          <p:nvPr/>
        </p:nvSpPr>
        <p:spPr bwMode="auto">
          <a:xfrm>
            <a:off x="1792289" y="1"/>
            <a:ext cx="56102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兼容当前及未来新设备</a:t>
            </a:r>
          </a:p>
        </p:txBody>
      </p:sp>
      <p:sp>
        <p:nvSpPr>
          <p:cNvPr id="5" name="等腰三角形 4"/>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pic>
        <p:nvPicPr>
          <p:cNvPr id="36867" name="Picture 4" descr="E:\已完成\资源\文档\响应式web设计\pptpsd\适应多终端 副本.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27126"/>
            <a:ext cx="9144000" cy="60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524001" y="846139"/>
            <a:ext cx="2790825" cy="261937"/>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7" name="矩形 6"/>
          <p:cNvSpPr/>
          <p:nvPr/>
        </p:nvSpPr>
        <p:spPr>
          <a:xfrm>
            <a:off x="4478339" y="846139"/>
            <a:ext cx="1914525" cy="24923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8" name="矩形 7"/>
          <p:cNvSpPr/>
          <p:nvPr/>
        </p:nvSpPr>
        <p:spPr>
          <a:xfrm>
            <a:off x="6534151" y="857250"/>
            <a:ext cx="1711325" cy="247650"/>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9" name="矩形 8"/>
          <p:cNvSpPr/>
          <p:nvPr/>
        </p:nvSpPr>
        <p:spPr>
          <a:xfrm>
            <a:off x="8401051" y="852489"/>
            <a:ext cx="1266825" cy="24923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0" name="矩形 9"/>
          <p:cNvSpPr/>
          <p:nvPr/>
        </p:nvSpPr>
        <p:spPr>
          <a:xfrm>
            <a:off x="9847264" y="846138"/>
            <a:ext cx="820737" cy="247650"/>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1" name="矩形 10"/>
          <p:cNvSpPr/>
          <p:nvPr/>
        </p:nvSpPr>
        <p:spPr>
          <a:xfrm>
            <a:off x="7319964" y="161925"/>
            <a:ext cx="1563687" cy="260350"/>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2" name="矩形 11"/>
          <p:cNvSpPr/>
          <p:nvPr/>
        </p:nvSpPr>
        <p:spPr>
          <a:xfrm>
            <a:off x="9102726" y="161925"/>
            <a:ext cx="1565275" cy="24923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6875" name="Text Box 3"/>
          <p:cNvSpPr txBox="1">
            <a:spLocks noChangeArrowheads="1"/>
          </p:cNvSpPr>
          <p:nvPr/>
        </p:nvSpPr>
        <p:spPr bwMode="auto">
          <a:xfrm>
            <a:off x="9382125" y="28576"/>
            <a:ext cx="1155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600">
                <a:solidFill>
                  <a:schemeClr val="bg1"/>
                </a:solidFill>
                <a:latin typeface="微软雅黑" panose="020B0503020204020204" pitchFamily="34" charset="-122"/>
                <a:ea typeface="微软雅黑" panose="020B0503020204020204" pitchFamily="34" charset="-122"/>
              </a:rPr>
              <a:t>未知设备</a:t>
            </a:r>
          </a:p>
        </p:txBody>
      </p:sp>
      <p:sp>
        <p:nvSpPr>
          <p:cNvPr id="36876" name="Text Box 3"/>
          <p:cNvSpPr txBox="1">
            <a:spLocks noChangeArrowheads="1"/>
          </p:cNvSpPr>
          <p:nvPr/>
        </p:nvSpPr>
        <p:spPr bwMode="auto">
          <a:xfrm>
            <a:off x="7600950" y="38101"/>
            <a:ext cx="1155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600">
                <a:solidFill>
                  <a:schemeClr val="bg1"/>
                </a:solidFill>
                <a:latin typeface="微软雅黑" panose="020B0503020204020204" pitchFamily="34" charset="-122"/>
                <a:ea typeface="微软雅黑" panose="020B0503020204020204" pitchFamily="34" charset="-122"/>
              </a:rPr>
              <a:t>已知设备</a:t>
            </a:r>
          </a:p>
        </p:txBody>
      </p:sp>
      <p:sp>
        <p:nvSpPr>
          <p:cNvPr id="15" name="矩形 14"/>
          <p:cNvSpPr/>
          <p:nvPr/>
        </p:nvSpPr>
        <p:spPr>
          <a:xfrm>
            <a:off x="1524001" y="723901"/>
            <a:ext cx="2862263" cy="6888163"/>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6" name="矩形 15"/>
          <p:cNvSpPr/>
          <p:nvPr/>
        </p:nvSpPr>
        <p:spPr>
          <a:xfrm>
            <a:off x="4395789" y="781051"/>
            <a:ext cx="2079625" cy="6888163"/>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7" name="矩形 16"/>
          <p:cNvSpPr/>
          <p:nvPr/>
        </p:nvSpPr>
        <p:spPr>
          <a:xfrm>
            <a:off x="6483351" y="779463"/>
            <a:ext cx="1820863" cy="6888162"/>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8" name="矩形 17"/>
          <p:cNvSpPr/>
          <p:nvPr/>
        </p:nvSpPr>
        <p:spPr>
          <a:xfrm>
            <a:off x="8251825" y="788988"/>
            <a:ext cx="1512888" cy="6888162"/>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9" name="矩形 18"/>
          <p:cNvSpPr/>
          <p:nvPr/>
        </p:nvSpPr>
        <p:spPr>
          <a:xfrm>
            <a:off x="9742488" y="800101"/>
            <a:ext cx="925512" cy="6886575"/>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Tree>
    <p:extLst>
      <p:ext uri="{BB962C8B-B14F-4D97-AF65-F5344CB8AC3E}">
        <p14:creationId xmlns:p14="http://schemas.microsoft.com/office/powerpoint/2010/main" val="35386887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4" fill="hold" grpId="0" nodeType="with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7"/>
                                        </p:tgtEl>
                                        <p:attrNameLst>
                                          <p:attrName>ppt_x</p:attrName>
                                        </p:attrNameLst>
                                      </p:cBhvr>
                                      <p:tavLst>
                                        <p:tav tm="0">
                                          <p:val>
                                            <p:strVal val="ppt_x"/>
                                          </p:val>
                                        </p:tav>
                                        <p:tav tm="100000">
                                          <p:val>
                                            <p:strVal val="ppt_x"/>
                                          </p:val>
                                        </p:tav>
                                      </p:tavLst>
                                    </p:anim>
                                    <p:anim calcmode="lin" valueType="num">
                                      <p:cBhvr additive="base">
                                        <p:cTn id="11" dur="500"/>
                                        <p:tgtEl>
                                          <p:spTgt spid="17"/>
                                        </p:tgtEl>
                                        <p:attrNameLst>
                                          <p:attrName>ppt_y</p:attrName>
                                        </p:attrNameLst>
                                      </p:cBhvr>
                                      <p:tavLst>
                                        <p:tav tm="0">
                                          <p:val>
                                            <p:strVal val="ppt_y"/>
                                          </p:val>
                                        </p:tav>
                                        <p:tav tm="100000">
                                          <p:val>
                                            <p:strVal val="1+ppt_h/2"/>
                                          </p:val>
                                        </p:tav>
                                      </p:tavLst>
                                    </p:anim>
                                    <p:set>
                                      <p:cBhvr>
                                        <p:cTn id="12" dur="1" fill="hold">
                                          <p:stCondLst>
                                            <p:cond delay="499"/>
                                          </p:stCondLst>
                                        </p:cTn>
                                        <p:tgtEl>
                                          <p:spTgt spid="17"/>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19"/>
                                        </p:tgtEl>
                                        <p:attrNameLst>
                                          <p:attrName>ppt_x</p:attrName>
                                        </p:attrNameLst>
                                      </p:cBhvr>
                                      <p:tavLst>
                                        <p:tav tm="0">
                                          <p:val>
                                            <p:strVal val="ppt_x"/>
                                          </p:val>
                                        </p:tav>
                                        <p:tav tm="100000">
                                          <p:val>
                                            <p:strVal val="ppt_x"/>
                                          </p:val>
                                        </p:tav>
                                      </p:tavLst>
                                    </p:anim>
                                    <p:anim calcmode="lin" valueType="num">
                                      <p:cBhvr additive="base">
                                        <p:cTn id="15" dur="500"/>
                                        <p:tgtEl>
                                          <p:spTgt spid="19"/>
                                        </p:tgtEl>
                                        <p:attrNameLst>
                                          <p:attrName>ppt_y</p:attrName>
                                        </p:attrNameLst>
                                      </p:cBhvr>
                                      <p:tavLst>
                                        <p:tav tm="0">
                                          <p:val>
                                            <p:strVal val="ppt_y"/>
                                          </p:val>
                                        </p:tav>
                                        <p:tav tm="100000">
                                          <p:val>
                                            <p:strVal val="1+ppt_h/2"/>
                                          </p:val>
                                        </p:tav>
                                      </p:tavLst>
                                    </p:anim>
                                    <p:set>
                                      <p:cBhvr>
                                        <p:cTn id="16" dur="1" fill="hold">
                                          <p:stCondLst>
                                            <p:cond delay="499"/>
                                          </p:stCondLst>
                                        </p:cTn>
                                        <p:tgtEl>
                                          <p:spTgt spid="1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grpId="0" nodeType="click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1+ppt_h/2"/>
                                          </p:val>
                                        </p:tav>
                                      </p:tavLst>
                                    </p:anim>
                                    <p:set>
                                      <p:cBhvr>
                                        <p:cTn id="22" dur="1" fill="hold">
                                          <p:stCondLst>
                                            <p:cond delay="499"/>
                                          </p:stCondLst>
                                        </p:cTn>
                                        <p:tgtEl>
                                          <p:spTgt spid="16"/>
                                        </p:tgtEl>
                                        <p:attrNameLst>
                                          <p:attrName>style.visibility</p:attrName>
                                        </p:attrNameLst>
                                      </p:cBhvr>
                                      <p:to>
                                        <p:strVal val="hidden"/>
                                      </p:to>
                                    </p:set>
                                  </p:childTnLst>
                                </p:cTn>
                              </p:par>
                              <p:par>
                                <p:cTn id="23" presetID="2" presetClass="exit" presetSubtype="4" fill="hold" grpId="0" nodeType="withEffect">
                                  <p:stCondLst>
                                    <p:cond delay="0"/>
                                  </p:stCondLst>
                                  <p:childTnLst>
                                    <p:anim calcmode="lin" valueType="num">
                                      <p:cBhvr additive="base">
                                        <p:cTn id="24" dur="500"/>
                                        <p:tgtEl>
                                          <p:spTgt spid="18"/>
                                        </p:tgtEl>
                                        <p:attrNameLst>
                                          <p:attrName>ppt_x</p:attrName>
                                        </p:attrNameLst>
                                      </p:cBhvr>
                                      <p:tavLst>
                                        <p:tav tm="0">
                                          <p:val>
                                            <p:strVal val="ppt_x"/>
                                          </p:val>
                                        </p:tav>
                                        <p:tav tm="100000">
                                          <p:val>
                                            <p:strVal val="ppt_x"/>
                                          </p:val>
                                        </p:tav>
                                      </p:tavLst>
                                    </p:anim>
                                    <p:anim calcmode="lin" valueType="num">
                                      <p:cBhvr additive="base">
                                        <p:cTn id="25" dur="500"/>
                                        <p:tgtEl>
                                          <p:spTgt spid="18"/>
                                        </p:tgtEl>
                                        <p:attrNameLst>
                                          <p:attrName>ppt_y</p:attrName>
                                        </p:attrNameLst>
                                      </p:cBhvr>
                                      <p:tavLst>
                                        <p:tav tm="0">
                                          <p:val>
                                            <p:strVal val="ppt_y"/>
                                          </p:val>
                                        </p:tav>
                                        <p:tav tm="100000">
                                          <p:val>
                                            <p:strVal val="1+ppt_h/2"/>
                                          </p:val>
                                        </p:tav>
                                      </p:tavLst>
                                    </p:anim>
                                    <p:set>
                                      <p:cBhvr>
                                        <p:cTn id="2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892301" y="1590675"/>
            <a:ext cx="4037013" cy="4038600"/>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28676" name="Text Box 8"/>
          <p:cNvSpPr txBox="1">
            <a:spLocks noChangeArrowheads="1"/>
          </p:cNvSpPr>
          <p:nvPr/>
        </p:nvSpPr>
        <p:spPr bwMode="auto">
          <a:xfrm>
            <a:off x="1889126" y="1585913"/>
            <a:ext cx="3902075"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en-US" altLang="zh-CN" sz="5400">
                <a:solidFill>
                  <a:schemeClr val="bg2"/>
                </a:solidFill>
                <a:latin typeface="微软雅黑" panose="020B0503020204020204" pitchFamily="34" charset="-122"/>
                <a:ea typeface="微软雅黑" panose="020B0503020204020204" pitchFamily="34" charset="-122"/>
              </a:rPr>
              <a:t>Native App</a:t>
            </a:r>
            <a:endParaRPr kumimoji="0" lang="zh-CN" altLang="en-US" sz="5400">
              <a:solidFill>
                <a:schemeClr val="bg2"/>
              </a:solidFill>
              <a:latin typeface="微软雅黑" panose="020B0503020204020204" pitchFamily="34" charset="-122"/>
              <a:ea typeface="微软雅黑" panose="020B0503020204020204" pitchFamily="34" charset="-122"/>
            </a:endParaRPr>
          </a:p>
        </p:txBody>
      </p:sp>
      <p:sp>
        <p:nvSpPr>
          <p:cNvPr id="38915" name="Text Box 3"/>
          <p:cNvSpPr txBox="1">
            <a:spLocks noChangeArrowheads="1"/>
          </p:cNvSpPr>
          <p:nvPr/>
        </p:nvSpPr>
        <p:spPr bwMode="auto">
          <a:xfrm>
            <a:off x="1792289" y="0"/>
            <a:ext cx="2416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移动化解决方案</a:t>
            </a:r>
          </a:p>
        </p:txBody>
      </p:sp>
      <p:sp>
        <p:nvSpPr>
          <p:cNvPr id="6" name="等腰三角形 5"/>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5" name="任意多边形 14"/>
          <p:cNvSpPr/>
          <p:nvPr/>
        </p:nvSpPr>
        <p:spPr>
          <a:xfrm>
            <a:off x="1892301" y="1365251"/>
            <a:ext cx="4037013" cy="201613"/>
          </a:xfrm>
          <a:custGeom>
            <a:avLst/>
            <a:gdLst>
              <a:gd name="connsiteX0" fmla="*/ 534389 w 4797631"/>
              <a:gd name="connsiteY0" fmla="*/ 0 h 249382"/>
              <a:gd name="connsiteX1" fmla="*/ 4168239 w 4797631"/>
              <a:gd name="connsiteY1" fmla="*/ 0 h 249382"/>
              <a:gd name="connsiteX2" fmla="*/ 4797631 w 4797631"/>
              <a:gd name="connsiteY2" fmla="*/ 237507 h 249382"/>
              <a:gd name="connsiteX3" fmla="*/ 0 w 4797631"/>
              <a:gd name="connsiteY3" fmla="*/ 249382 h 249382"/>
              <a:gd name="connsiteX4" fmla="*/ 534389 w 4797631"/>
              <a:gd name="connsiteY4" fmla="*/ 0 h 24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7631" h="249382">
                <a:moveTo>
                  <a:pt x="534389" y="0"/>
                </a:moveTo>
                <a:lnTo>
                  <a:pt x="4168239" y="0"/>
                </a:lnTo>
                <a:lnTo>
                  <a:pt x="4797631" y="237507"/>
                </a:lnTo>
                <a:lnTo>
                  <a:pt x="0" y="249382"/>
                </a:lnTo>
                <a:lnTo>
                  <a:pt x="534389" y="0"/>
                </a:lnTo>
                <a:close/>
              </a:path>
            </a:pathLst>
          </a:custGeom>
          <a:solidFill>
            <a:srgbClr val="65A8B3"/>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p>
        </p:txBody>
      </p:sp>
      <p:sp>
        <p:nvSpPr>
          <p:cNvPr id="10" name="矩形 9"/>
          <p:cNvSpPr/>
          <p:nvPr/>
        </p:nvSpPr>
        <p:spPr>
          <a:xfrm>
            <a:off x="6248401" y="1589088"/>
            <a:ext cx="4037013" cy="40386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28680" name="Text Box 8"/>
          <p:cNvSpPr txBox="1">
            <a:spLocks noChangeArrowheads="1"/>
          </p:cNvSpPr>
          <p:nvPr/>
        </p:nvSpPr>
        <p:spPr bwMode="auto">
          <a:xfrm>
            <a:off x="6257925" y="1584326"/>
            <a:ext cx="3284538"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en-US" altLang="zh-CN" sz="5400">
                <a:solidFill>
                  <a:schemeClr val="bg2"/>
                </a:solidFill>
                <a:latin typeface="微软雅黑" panose="020B0503020204020204" pitchFamily="34" charset="-122"/>
                <a:ea typeface="微软雅黑" panose="020B0503020204020204" pitchFamily="34" charset="-122"/>
              </a:rPr>
              <a:t>Web App</a:t>
            </a:r>
            <a:endParaRPr kumimoji="0" lang="zh-CN" altLang="en-US" sz="5400">
              <a:solidFill>
                <a:schemeClr val="bg2"/>
              </a:solidFill>
              <a:latin typeface="微软雅黑" panose="020B0503020204020204" pitchFamily="34" charset="-122"/>
              <a:ea typeface="微软雅黑" panose="020B0503020204020204" pitchFamily="34" charset="-122"/>
            </a:endParaRPr>
          </a:p>
        </p:txBody>
      </p:sp>
      <p:sp>
        <p:nvSpPr>
          <p:cNvPr id="28681" name="Text Box 8"/>
          <p:cNvSpPr txBox="1">
            <a:spLocks noChangeArrowheads="1"/>
          </p:cNvSpPr>
          <p:nvPr/>
        </p:nvSpPr>
        <p:spPr bwMode="auto">
          <a:xfrm>
            <a:off x="6265864" y="4598988"/>
            <a:ext cx="365442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2000">
                <a:solidFill>
                  <a:schemeClr val="bg2"/>
                </a:solidFill>
                <a:latin typeface="微软雅黑" panose="020B0503020204020204" pitchFamily="34" charset="-122"/>
                <a:ea typeface="微软雅黑" panose="020B0503020204020204" pitchFamily="34" charset="-122"/>
              </a:rPr>
              <a:t>响应式</a:t>
            </a:r>
            <a:r>
              <a:rPr kumimoji="0" lang="en-US" altLang="zh-CN" sz="2000">
                <a:solidFill>
                  <a:schemeClr val="bg2"/>
                </a:solidFill>
                <a:latin typeface="微软雅黑" panose="020B0503020204020204" pitchFamily="34" charset="-122"/>
                <a:ea typeface="微软雅黑" panose="020B0503020204020204" pitchFamily="34" charset="-122"/>
              </a:rPr>
              <a:t>web</a:t>
            </a:r>
            <a:r>
              <a:rPr kumimoji="0" lang="zh-CN" altLang="en-US" sz="2000">
                <a:solidFill>
                  <a:schemeClr val="bg2"/>
                </a:solidFill>
                <a:latin typeface="微软雅黑" panose="020B0503020204020204" pitchFamily="34" charset="-122"/>
                <a:ea typeface="微软雅黑" panose="020B0503020204020204" pitchFamily="34" charset="-122"/>
              </a:rPr>
              <a:t>设计中的大部分技术可以用在</a:t>
            </a:r>
            <a:r>
              <a:rPr kumimoji="0" lang="en-US" altLang="zh-CN" sz="2000">
                <a:solidFill>
                  <a:schemeClr val="bg2"/>
                </a:solidFill>
                <a:latin typeface="微软雅黑" panose="020B0503020204020204" pitchFamily="34" charset="-122"/>
                <a:ea typeface="微软雅黑" panose="020B0503020204020204" pitchFamily="34" charset="-122"/>
              </a:rPr>
              <a:t>WebApp</a:t>
            </a:r>
            <a:r>
              <a:rPr kumimoji="0" lang="zh-CN" altLang="en-US" sz="2000">
                <a:solidFill>
                  <a:schemeClr val="bg2"/>
                </a:solidFill>
                <a:latin typeface="微软雅黑" panose="020B0503020204020204" pitchFamily="34" charset="-122"/>
                <a:ea typeface="微软雅黑" panose="020B0503020204020204" pitchFamily="34" charset="-122"/>
              </a:rPr>
              <a:t>开发中</a:t>
            </a:r>
          </a:p>
        </p:txBody>
      </p:sp>
      <p:sp>
        <p:nvSpPr>
          <p:cNvPr id="16" name="任意多边形 15"/>
          <p:cNvSpPr/>
          <p:nvPr/>
        </p:nvSpPr>
        <p:spPr>
          <a:xfrm>
            <a:off x="6259513" y="1363663"/>
            <a:ext cx="4038600" cy="201612"/>
          </a:xfrm>
          <a:custGeom>
            <a:avLst/>
            <a:gdLst>
              <a:gd name="connsiteX0" fmla="*/ 534389 w 4797631"/>
              <a:gd name="connsiteY0" fmla="*/ 0 h 249382"/>
              <a:gd name="connsiteX1" fmla="*/ 4168239 w 4797631"/>
              <a:gd name="connsiteY1" fmla="*/ 0 h 249382"/>
              <a:gd name="connsiteX2" fmla="*/ 4797631 w 4797631"/>
              <a:gd name="connsiteY2" fmla="*/ 237507 h 249382"/>
              <a:gd name="connsiteX3" fmla="*/ 0 w 4797631"/>
              <a:gd name="connsiteY3" fmla="*/ 249382 h 249382"/>
              <a:gd name="connsiteX4" fmla="*/ 534389 w 4797631"/>
              <a:gd name="connsiteY4" fmla="*/ 0 h 249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7631" h="249382">
                <a:moveTo>
                  <a:pt x="534389" y="0"/>
                </a:moveTo>
                <a:lnTo>
                  <a:pt x="4168239" y="0"/>
                </a:lnTo>
                <a:lnTo>
                  <a:pt x="4797631" y="237507"/>
                </a:lnTo>
                <a:lnTo>
                  <a:pt x="0" y="249382"/>
                </a:lnTo>
                <a:lnTo>
                  <a:pt x="534389" y="0"/>
                </a:lnTo>
                <a:close/>
              </a:path>
            </a:pathLst>
          </a:cu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p>
        </p:txBody>
      </p:sp>
    </p:spTree>
    <p:extLst>
      <p:ext uri="{BB962C8B-B14F-4D97-AF65-F5344CB8AC3E}">
        <p14:creationId xmlns:p14="http://schemas.microsoft.com/office/powerpoint/2010/main" val="10052482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90">
                                          <p:stCondLst>
                                            <p:cond delay="0"/>
                                          </p:stCondLst>
                                        </p:cTn>
                                        <p:tgtEl>
                                          <p:spTgt spid="9"/>
                                        </p:tgtEl>
                                      </p:cBhvr>
                                    </p:animEffect>
                                    <p:anim calcmode="lin" valueType="num">
                                      <p:cBhvr>
                                        <p:cTn id="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 dur="13">
                                          <p:stCondLst>
                                            <p:cond delay="325"/>
                                          </p:stCondLst>
                                        </p:cTn>
                                        <p:tgtEl>
                                          <p:spTgt spid="9"/>
                                        </p:tgtEl>
                                      </p:cBhvr>
                                      <p:to x="100000" y="60000"/>
                                    </p:animScale>
                                    <p:animScale>
                                      <p:cBhvr>
                                        <p:cTn id="14" dur="83" decel="50000">
                                          <p:stCondLst>
                                            <p:cond delay="338"/>
                                          </p:stCondLst>
                                        </p:cTn>
                                        <p:tgtEl>
                                          <p:spTgt spid="9"/>
                                        </p:tgtEl>
                                      </p:cBhvr>
                                      <p:to x="100000" y="100000"/>
                                    </p:animScale>
                                    <p:animScale>
                                      <p:cBhvr>
                                        <p:cTn id="15" dur="13">
                                          <p:stCondLst>
                                            <p:cond delay="656"/>
                                          </p:stCondLst>
                                        </p:cTn>
                                        <p:tgtEl>
                                          <p:spTgt spid="9"/>
                                        </p:tgtEl>
                                      </p:cBhvr>
                                      <p:to x="100000" y="80000"/>
                                    </p:animScale>
                                    <p:animScale>
                                      <p:cBhvr>
                                        <p:cTn id="16" dur="83" decel="50000">
                                          <p:stCondLst>
                                            <p:cond delay="669"/>
                                          </p:stCondLst>
                                        </p:cTn>
                                        <p:tgtEl>
                                          <p:spTgt spid="9"/>
                                        </p:tgtEl>
                                      </p:cBhvr>
                                      <p:to x="100000" y="100000"/>
                                    </p:animScale>
                                    <p:animScale>
                                      <p:cBhvr>
                                        <p:cTn id="17" dur="13">
                                          <p:stCondLst>
                                            <p:cond delay="821"/>
                                          </p:stCondLst>
                                        </p:cTn>
                                        <p:tgtEl>
                                          <p:spTgt spid="9"/>
                                        </p:tgtEl>
                                      </p:cBhvr>
                                      <p:to x="100000" y="90000"/>
                                    </p:animScale>
                                    <p:animScale>
                                      <p:cBhvr>
                                        <p:cTn id="18" dur="83" decel="50000">
                                          <p:stCondLst>
                                            <p:cond delay="834"/>
                                          </p:stCondLst>
                                        </p:cTn>
                                        <p:tgtEl>
                                          <p:spTgt spid="9"/>
                                        </p:tgtEl>
                                      </p:cBhvr>
                                      <p:to x="100000" y="100000"/>
                                    </p:animScale>
                                    <p:animScale>
                                      <p:cBhvr>
                                        <p:cTn id="19" dur="13">
                                          <p:stCondLst>
                                            <p:cond delay="904"/>
                                          </p:stCondLst>
                                        </p:cTn>
                                        <p:tgtEl>
                                          <p:spTgt spid="9"/>
                                        </p:tgtEl>
                                      </p:cBhvr>
                                      <p:to x="100000" y="95000"/>
                                    </p:animScale>
                                    <p:animScale>
                                      <p:cBhvr>
                                        <p:cTn id="20" dur="83" decel="50000">
                                          <p:stCondLst>
                                            <p:cond delay="917"/>
                                          </p:stCondLst>
                                        </p:cTn>
                                        <p:tgtEl>
                                          <p:spTgt spid="9"/>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8676"/>
                                        </p:tgtEl>
                                        <p:attrNameLst>
                                          <p:attrName>style.visibility</p:attrName>
                                        </p:attrNameLst>
                                      </p:cBhvr>
                                      <p:to>
                                        <p:strVal val="visible"/>
                                      </p:to>
                                    </p:set>
                                    <p:animEffect transition="in" filter="wipe(down)">
                                      <p:cBhvr>
                                        <p:cTn id="23" dur="290">
                                          <p:stCondLst>
                                            <p:cond delay="0"/>
                                          </p:stCondLst>
                                        </p:cTn>
                                        <p:tgtEl>
                                          <p:spTgt spid="28676"/>
                                        </p:tgtEl>
                                      </p:cBhvr>
                                    </p:animEffect>
                                    <p:anim calcmode="lin" valueType="num">
                                      <p:cBhvr>
                                        <p:cTn id="24" dur="911" tmFilter="0,0; 0.14,0.36; 0.43,0.73; 0.71,0.91; 1.0,1.0">
                                          <p:stCondLst>
                                            <p:cond delay="0"/>
                                          </p:stCondLst>
                                        </p:cTn>
                                        <p:tgtEl>
                                          <p:spTgt spid="2867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2867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2867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2867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28676"/>
                                        </p:tgtEl>
                                        <p:attrNameLst>
                                          <p:attrName>ppt_y</p:attrName>
                                        </p:attrNameLst>
                                      </p:cBhvr>
                                      <p:tavLst>
                                        <p:tav tm="0" fmla="#ppt_y-sin(pi*$)/81">
                                          <p:val>
                                            <p:fltVal val="0"/>
                                          </p:val>
                                        </p:tav>
                                        <p:tav tm="100000">
                                          <p:val>
                                            <p:fltVal val="1"/>
                                          </p:val>
                                        </p:tav>
                                      </p:tavLst>
                                    </p:anim>
                                    <p:animScale>
                                      <p:cBhvr>
                                        <p:cTn id="29" dur="13">
                                          <p:stCondLst>
                                            <p:cond delay="325"/>
                                          </p:stCondLst>
                                        </p:cTn>
                                        <p:tgtEl>
                                          <p:spTgt spid="28676"/>
                                        </p:tgtEl>
                                      </p:cBhvr>
                                      <p:to x="100000" y="60000"/>
                                    </p:animScale>
                                    <p:animScale>
                                      <p:cBhvr>
                                        <p:cTn id="30" dur="83" decel="50000">
                                          <p:stCondLst>
                                            <p:cond delay="338"/>
                                          </p:stCondLst>
                                        </p:cTn>
                                        <p:tgtEl>
                                          <p:spTgt spid="28676"/>
                                        </p:tgtEl>
                                      </p:cBhvr>
                                      <p:to x="100000" y="100000"/>
                                    </p:animScale>
                                    <p:animScale>
                                      <p:cBhvr>
                                        <p:cTn id="31" dur="13">
                                          <p:stCondLst>
                                            <p:cond delay="656"/>
                                          </p:stCondLst>
                                        </p:cTn>
                                        <p:tgtEl>
                                          <p:spTgt spid="28676"/>
                                        </p:tgtEl>
                                      </p:cBhvr>
                                      <p:to x="100000" y="80000"/>
                                    </p:animScale>
                                    <p:animScale>
                                      <p:cBhvr>
                                        <p:cTn id="32" dur="83" decel="50000">
                                          <p:stCondLst>
                                            <p:cond delay="669"/>
                                          </p:stCondLst>
                                        </p:cTn>
                                        <p:tgtEl>
                                          <p:spTgt spid="28676"/>
                                        </p:tgtEl>
                                      </p:cBhvr>
                                      <p:to x="100000" y="100000"/>
                                    </p:animScale>
                                    <p:animScale>
                                      <p:cBhvr>
                                        <p:cTn id="33" dur="13">
                                          <p:stCondLst>
                                            <p:cond delay="821"/>
                                          </p:stCondLst>
                                        </p:cTn>
                                        <p:tgtEl>
                                          <p:spTgt spid="28676"/>
                                        </p:tgtEl>
                                      </p:cBhvr>
                                      <p:to x="100000" y="90000"/>
                                    </p:animScale>
                                    <p:animScale>
                                      <p:cBhvr>
                                        <p:cTn id="34" dur="83" decel="50000">
                                          <p:stCondLst>
                                            <p:cond delay="834"/>
                                          </p:stCondLst>
                                        </p:cTn>
                                        <p:tgtEl>
                                          <p:spTgt spid="28676"/>
                                        </p:tgtEl>
                                      </p:cBhvr>
                                      <p:to x="100000" y="100000"/>
                                    </p:animScale>
                                    <p:animScale>
                                      <p:cBhvr>
                                        <p:cTn id="35" dur="13">
                                          <p:stCondLst>
                                            <p:cond delay="904"/>
                                          </p:stCondLst>
                                        </p:cTn>
                                        <p:tgtEl>
                                          <p:spTgt spid="28676"/>
                                        </p:tgtEl>
                                      </p:cBhvr>
                                      <p:to x="100000" y="95000"/>
                                    </p:animScale>
                                    <p:animScale>
                                      <p:cBhvr>
                                        <p:cTn id="36" dur="83" decel="50000">
                                          <p:stCondLst>
                                            <p:cond delay="917"/>
                                          </p:stCondLst>
                                        </p:cTn>
                                        <p:tgtEl>
                                          <p:spTgt spid="2867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290">
                                          <p:stCondLst>
                                            <p:cond delay="0"/>
                                          </p:stCondLst>
                                        </p:cTn>
                                        <p:tgtEl>
                                          <p:spTgt spid="15"/>
                                        </p:tgtEl>
                                      </p:cBhvr>
                                    </p:animEffect>
                                    <p:anim calcmode="lin" valueType="num">
                                      <p:cBhvr>
                                        <p:cTn id="40"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45" dur="13">
                                          <p:stCondLst>
                                            <p:cond delay="325"/>
                                          </p:stCondLst>
                                        </p:cTn>
                                        <p:tgtEl>
                                          <p:spTgt spid="15"/>
                                        </p:tgtEl>
                                      </p:cBhvr>
                                      <p:to x="100000" y="60000"/>
                                    </p:animScale>
                                    <p:animScale>
                                      <p:cBhvr>
                                        <p:cTn id="46" dur="83" decel="50000">
                                          <p:stCondLst>
                                            <p:cond delay="338"/>
                                          </p:stCondLst>
                                        </p:cTn>
                                        <p:tgtEl>
                                          <p:spTgt spid="15"/>
                                        </p:tgtEl>
                                      </p:cBhvr>
                                      <p:to x="100000" y="100000"/>
                                    </p:animScale>
                                    <p:animScale>
                                      <p:cBhvr>
                                        <p:cTn id="47" dur="13">
                                          <p:stCondLst>
                                            <p:cond delay="656"/>
                                          </p:stCondLst>
                                        </p:cTn>
                                        <p:tgtEl>
                                          <p:spTgt spid="15"/>
                                        </p:tgtEl>
                                      </p:cBhvr>
                                      <p:to x="100000" y="80000"/>
                                    </p:animScale>
                                    <p:animScale>
                                      <p:cBhvr>
                                        <p:cTn id="48" dur="83" decel="50000">
                                          <p:stCondLst>
                                            <p:cond delay="669"/>
                                          </p:stCondLst>
                                        </p:cTn>
                                        <p:tgtEl>
                                          <p:spTgt spid="15"/>
                                        </p:tgtEl>
                                      </p:cBhvr>
                                      <p:to x="100000" y="100000"/>
                                    </p:animScale>
                                    <p:animScale>
                                      <p:cBhvr>
                                        <p:cTn id="49" dur="13">
                                          <p:stCondLst>
                                            <p:cond delay="821"/>
                                          </p:stCondLst>
                                        </p:cTn>
                                        <p:tgtEl>
                                          <p:spTgt spid="15"/>
                                        </p:tgtEl>
                                      </p:cBhvr>
                                      <p:to x="100000" y="90000"/>
                                    </p:animScale>
                                    <p:animScale>
                                      <p:cBhvr>
                                        <p:cTn id="50" dur="83" decel="50000">
                                          <p:stCondLst>
                                            <p:cond delay="834"/>
                                          </p:stCondLst>
                                        </p:cTn>
                                        <p:tgtEl>
                                          <p:spTgt spid="15"/>
                                        </p:tgtEl>
                                      </p:cBhvr>
                                      <p:to x="100000" y="100000"/>
                                    </p:animScale>
                                    <p:animScale>
                                      <p:cBhvr>
                                        <p:cTn id="51" dur="13">
                                          <p:stCondLst>
                                            <p:cond delay="904"/>
                                          </p:stCondLst>
                                        </p:cTn>
                                        <p:tgtEl>
                                          <p:spTgt spid="15"/>
                                        </p:tgtEl>
                                      </p:cBhvr>
                                      <p:to x="100000" y="95000"/>
                                    </p:animScale>
                                    <p:animScale>
                                      <p:cBhvr>
                                        <p:cTn id="52" dur="83" decel="50000">
                                          <p:stCondLst>
                                            <p:cond delay="917"/>
                                          </p:stCondLst>
                                        </p:cTn>
                                        <p:tgtEl>
                                          <p:spTgt spid="15"/>
                                        </p:tgtEl>
                                      </p:cBhvr>
                                      <p:to x="100000" y="100000"/>
                                    </p:animScale>
                                  </p:childTnLst>
                                </p:cTn>
                              </p:par>
                            </p:childTnLst>
                          </p:cTn>
                        </p:par>
                        <p:par>
                          <p:cTn id="53" fill="hold" nodeType="afterGroup">
                            <p:stCondLst>
                              <p:cond delay="1000"/>
                            </p:stCondLst>
                            <p:childTnLst>
                              <p:par>
                                <p:cTn id="54" presetID="26"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290">
                                          <p:stCondLst>
                                            <p:cond delay="0"/>
                                          </p:stCondLst>
                                        </p:cTn>
                                        <p:tgtEl>
                                          <p:spTgt spid="10"/>
                                        </p:tgtEl>
                                      </p:cBhvr>
                                    </p:animEffect>
                                    <p:anim calcmode="lin" valueType="num">
                                      <p:cBhvr>
                                        <p:cTn id="57"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8"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9"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60"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61"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62" dur="13">
                                          <p:stCondLst>
                                            <p:cond delay="325"/>
                                          </p:stCondLst>
                                        </p:cTn>
                                        <p:tgtEl>
                                          <p:spTgt spid="10"/>
                                        </p:tgtEl>
                                      </p:cBhvr>
                                      <p:to x="100000" y="60000"/>
                                    </p:animScale>
                                    <p:animScale>
                                      <p:cBhvr>
                                        <p:cTn id="63" dur="83" decel="50000">
                                          <p:stCondLst>
                                            <p:cond delay="338"/>
                                          </p:stCondLst>
                                        </p:cTn>
                                        <p:tgtEl>
                                          <p:spTgt spid="10"/>
                                        </p:tgtEl>
                                      </p:cBhvr>
                                      <p:to x="100000" y="100000"/>
                                    </p:animScale>
                                    <p:animScale>
                                      <p:cBhvr>
                                        <p:cTn id="64" dur="13">
                                          <p:stCondLst>
                                            <p:cond delay="656"/>
                                          </p:stCondLst>
                                        </p:cTn>
                                        <p:tgtEl>
                                          <p:spTgt spid="10"/>
                                        </p:tgtEl>
                                      </p:cBhvr>
                                      <p:to x="100000" y="80000"/>
                                    </p:animScale>
                                    <p:animScale>
                                      <p:cBhvr>
                                        <p:cTn id="65" dur="83" decel="50000">
                                          <p:stCondLst>
                                            <p:cond delay="669"/>
                                          </p:stCondLst>
                                        </p:cTn>
                                        <p:tgtEl>
                                          <p:spTgt spid="10"/>
                                        </p:tgtEl>
                                      </p:cBhvr>
                                      <p:to x="100000" y="100000"/>
                                    </p:animScale>
                                    <p:animScale>
                                      <p:cBhvr>
                                        <p:cTn id="66" dur="13">
                                          <p:stCondLst>
                                            <p:cond delay="821"/>
                                          </p:stCondLst>
                                        </p:cTn>
                                        <p:tgtEl>
                                          <p:spTgt spid="10"/>
                                        </p:tgtEl>
                                      </p:cBhvr>
                                      <p:to x="100000" y="90000"/>
                                    </p:animScale>
                                    <p:animScale>
                                      <p:cBhvr>
                                        <p:cTn id="67" dur="83" decel="50000">
                                          <p:stCondLst>
                                            <p:cond delay="834"/>
                                          </p:stCondLst>
                                        </p:cTn>
                                        <p:tgtEl>
                                          <p:spTgt spid="10"/>
                                        </p:tgtEl>
                                      </p:cBhvr>
                                      <p:to x="100000" y="100000"/>
                                    </p:animScale>
                                    <p:animScale>
                                      <p:cBhvr>
                                        <p:cTn id="68" dur="13">
                                          <p:stCondLst>
                                            <p:cond delay="904"/>
                                          </p:stCondLst>
                                        </p:cTn>
                                        <p:tgtEl>
                                          <p:spTgt spid="10"/>
                                        </p:tgtEl>
                                      </p:cBhvr>
                                      <p:to x="100000" y="95000"/>
                                    </p:animScale>
                                    <p:animScale>
                                      <p:cBhvr>
                                        <p:cTn id="69" dur="83" decel="50000">
                                          <p:stCondLst>
                                            <p:cond delay="917"/>
                                          </p:stCondLst>
                                        </p:cTn>
                                        <p:tgtEl>
                                          <p:spTgt spid="10"/>
                                        </p:tgtEl>
                                      </p:cBhvr>
                                      <p:to x="100000" y="100000"/>
                                    </p:animScale>
                                  </p:childTnLst>
                                </p:cTn>
                              </p:par>
                              <p:par>
                                <p:cTn id="70" presetID="26" presetClass="entr" presetSubtype="0" fill="hold" grpId="0" nodeType="withEffect">
                                  <p:stCondLst>
                                    <p:cond delay="0"/>
                                  </p:stCondLst>
                                  <p:childTnLst>
                                    <p:set>
                                      <p:cBhvr>
                                        <p:cTn id="71" dur="1" fill="hold">
                                          <p:stCondLst>
                                            <p:cond delay="0"/>
                                          </p:stCondLst>
                                        </p:cTn>
                                        <p:tgtEl>
                                          <p:spTgt spid="28680"/>
                                        </p:tgtEl>
                                        <p:attrNameLst>
                                          <p:attrName>style.visibility</p:attrName>
                                        </p:attrNameLst>
                                      </p:cBhvr>
                                      <p:to>
                                        <p:strVal val="visible"/>
                                      </p:to>
                                    </p:set>
                                    <p:animEffect transition="in" filter="wipe(down)">
                                      <p:cBhvr>
                                        <p:cTn id="72" dur="290">
                                          <p:stCondLst>
                                            <p:cond delay="0"/>
                                          </p:stCondLst>
                                        </p:cTn>
                                        <p:tgtEl>
                                          <p:spTgt spid="28680"/>
                                        </p:tgtEl>
                                      </p:cBhvr>
                                    </p:animEffect>
                                    <p:anim calcmode="lin" valueType="num">
                                      <p:cBhvr>
                                        <p:cTn id="73" dur="911" tmFilter="0,0; 0.14,0.36; 0.43,0.73; 0.71,0.91; 1.0,1.0">
                                          <p:stCondLst>
                                            <p:cond delay="0"/>
                                          </p:stCondLst>
                                        </p:cTn>
                                        <p:tgtEl>
                                          <p:spTgt spid="28680"/>
                                        </p:tgtEl>
                                        <p:attrNameLst>
                                          <p:attrName>ppt_x</p:attrName>
                                        </p:attrNameLst>
                                      </p:cBhvr>
                                      <p:tavLst>
                                        <p:tav tm="0">
                                          <p:val>
                                            <p:strVal val="#ppt_x-0.25"/>
                                          </p:val>
                                        </p:tav>
                                        <p:tav tm="100000">
                                          <p:val>
                                            <p:strVal val="#ppt_x"/>
                                          </p:val>
                                        </p:tav>
                                      </p:tavLst>
                                    </p:anim>
                                    <p:anim calcmode="lin" valueType="num">
                                      <p:cBhvr>
                                        <p:cTn id="74" dur="332" tmFilter="0.0,0.0; 0.25,0.07; 0.50,0.2; 0.75,0.467; 1.0,1.0">
                                          <p:stCondLst>
                                            <p:cond delay="0"/>
                                          </p:stCondLst>
                                        </p:cTn>
                                        <p:tgtEl>
                                          <p:spTgt spid="28680"/>
                                        </p:tgtEl>
                                        <p:attrNameLst>
                                          <p:attrName>ppt_y</p:attrName>
                                        </p:attrNameLst>
                                      </p:cBhvr>
                                      <p:tavLst>
                                        <p:tav tm="0" fmla="#ppt_y-sin(pi*$)/3">
                                          <p:val>
                                            <p:fltVal val="0.5"/>
                                          </p:val>
                                        </p:tav>
                                        <p:tav tm="100000">
                                          <p:val>
                                            <p:fltVal val="1"/>
                                          </p:val>
                                        </p:tav>
                                      </p:tavLst>
                                    </p:anim>
                                    <p:anim calcmode="lin" valueType="num">
                                      <p:cBhvr>
                                        <p:cTn id="75" dur="332" tmFilter="0, 0; 0.125,0.2665; 0.25,0.4; 0.375,0.465; 0.5,0.5;  0.625,0.535; 0.75,0.6; 0.875,0.7335; 1,1">
                                          <p:stCondLst>
                                            <p:cond delay="332"/>
                                          </p:stCondLst>
                                        </p:cTn>
                                        <p:tgtEl>
                                          <p:spTgt spid="28680"/>
                                        </p:tgtEl>
                                        <p:attrNameLst>
                                          <p:attrName>ppt_y</p:attrName>
                                        </p:attrNameLst>
                                      </p:cBhvr>
                                      <p:tavLst>
                                        <p:tav tm="0" fmla="#ppt_y-sin(pi*$)/9">
                                          <p:val>
                                            <p:fltVal val="0"/>
                                          </p:val>
                                        </p:tav>
                                        <p:tav tm="100000">
                                          <p:val>
                                            <p:fltVal val="1"/>
                                          </p:val>
                                        </p:tav>
                                      </p:tavLst>
                                    </p:anim>
                                    <p:anim calcmode="lin" valueType="num">
                                      <p:cBhvr>
                                        <p:cTn id="76" dur="166" tmFilter="0, 0; 0.125,0.2665; 0.25,0.4; 0.375,0.465; 0.5,0.5;  0.625,0.535; 0.75,0.6; 0.875,0.7335; 1,1">
                                          <p:stCondLst>
                                            <p:cond delay="662"/>
                                          </p:stCondLst>
                                        </p:cTn>
                                        <p:tgtEl>
                                          <p:spTgt spid="28680"/>
                                        </p:tgtEl>
                                        <p:attrNameLst>
                                          <p:attrName>ppt_y</p:attrName>
                                        </p:attrNameLst>
                                      </p:cBhvr>
                                      <p:tavLst>
                                        <p:tav tm="0" fmla="#ppt_y-sin(pi*$)/27">
                                          <p:val>
                                            <p:fltVal val="0"/>
                                          </p:val>
                                        </p:tav>
                                        <p:tav tm="100000">
                                          <p:val>
                                            <p:fltVal val="1"/>
                                          </p:val>
                                        </p:tav>
                                      </p:tavLst>
                                    </p:anim>
                                    <p:anim calcmode="lin" valueType="num">
                                      <p:cBhvr>
                                        <p:cTn id="77" dur="82" tmFilter="0, 0; 0.125,0.2665; 0.25,0.4; 0.375,0.465; 0.5,0.5;  0.625,0.535; 0.75,0.6; 0.875,0.7335; 1,1">
                                          <p:stCondLst>
                                            <p:cond delay="828"/>
                                          </p:stCondLst>
                                        </p:cTn>
                                        <p:tgtEl>
                                          <p:spTgt spid="28680"/>
                                        </p:tgtEl>
                                        <p:attrNameLst>
                                          <p:attrName>ppt_y</p:attrName>
                                        </p:attrNameLst>
                                      </p:cBhvr>
                                      <p:tavLst>
                                        <p:tav tm="0" fmla="#ppt_y-sin(pi*$)/81">
                                          <p:val>
                                            <p:fltVal val="0"/>
                                          </p:val>
                                        </p:tav>
                                        <p:tav tm="100000">
                                          <p:val>
                                            <p:fltVal val="1"/>
                                          </p:val>
                                        </p:tav>
                                      </p:tavLst>
                                    </p:anim>
                                    <p:animScale>
                                      <p:cBhvr>
                                        <p:cTn id="78" dur="13">
                                          <p:stCondLst>
                                            <p:cond delay="325"/>
                                          </p:stCondLst>
                                        </p:cTn>
                                        <p:tgtEl>
                                          <p:spTgt spid="28680"/>
                                        </p:tgtEl>
                                      </p:cBhvr>
                                      <p:to x="100000" y="60000"/>
                                    </p:animScale>
                                    <p:animScale>
                                      <p:cBhvr>
                                        <p:cTn id="79" dur="83" decel="50000">
                                          <p:stCondLst>
                                            <p:cond delay="338"/>
                                          </p:stCondLst>
                                        </p:cTn>
                                        <p:tgtEl>
                                          <p:spTgt spid="28680"/>
                                        </p:tgtEl>
                                      </p:cBhvr>
                                      <p:to x="100000" y="100000"/>
                                    </p:animScale>
                                    <p:animScale>
                                      <p:cBhvr>
                                        <p:cTn id="80" dur="13">
                                          <p:stCondLst>
                                            <p:cond delay="656"/>
                                          </p:stCondLst>
                                        </p:cTn>
                                        <p:tgtEl>
                                          <p:spTgt spid="28680"/>
                                        </p:tgtEl>
                                      </p:cBhvr>
                                      <p:to x="100000" y="80000"/>
                                    </p:animScale>
                                    <p:animScale>
                                      <p:cBhvr>
                                        <p:cTn id="81" dur="83" decel="50000">
                                          <p:stCondLst>
                                            <p:cond delay="669"/>
                                          </p:stCondLst>
                                        </p:cTn>
                                        <p:tgtEl>
                                          <p:spTgt spid="28680"/>
                                        </p:tgtEl>
                                      </p:cBhvr>
                                      <p:to x="100000" y="100000"/>
                                    </p:animScale>
                                    <p:animScale>
                                      <p:cBhvr>
                                        <p:cTn id="82" dur="13">
                                          <p:stCondLst>
                                            <p:cond delay="821"/>
                                          </p:stCondLst>
                                        </p:cTn>
                                        <p:tgtEl>
                                          <p:spTgt spid="28680"/>
                                        </p:tgtEl>
                                      </p:cBhvr>
                                      <p:to x="100000" y="90000"/>
                                    </p:animScale>
                                    <p:animScale>
                                      <p:cBhvr>
                                        <p:cTn id="83" dur="83" decel="50000">
                                          <p:stCondLst>
                                            <p:cond delay="834"/>
                                          </p:stCondLst>
                                        </p:cTn>
                                        <p:tgtEl>
                                          <p:spTgt spid="28680"/>
                                        </p:tgtEl>
                                      </p:cBhvr>
                                      <p:to x="100000" y="100000"/>
                                    </p:animScale>
                                    <p:animScale>
                                      <p:cBhvr>
                                        <p:cTn id="84" dur="13">
                                          <p:stCondLst>
                                            <p:cond delay="904"/>
                                          </p:stCondLst>
                                        </p:cTn>
                                        <p:tgtEl>
                                          <p:spTgt spid="28680"/>
                                        </p:tgtEl>
                                      </p:cBhvr>
                                      <p:to x="100000" y="95000"/>
                                    </p:animScale>
                                    <p:animScale>
                                      <p:cBhvr>
                                        <p:cTn id="85" dur="83" decel="50000">
                                          <p:stCondLst>
                                            <p:cond delay="917"/>
                                          </p:stCondLst>
                                        </p:cTn>
                                        <p:tgtEl>
                                          <p:spTgt spid="28680"/>
                                        </p:tgtEl>
                                      </p:cBhvr>
                                      <p:to x="100000" y="100000"/>
                                    </p:animScale>
                                  </p:childTnLst>
                                </p:cTn>
                              </p:par>
                              <p:par>
                                <p:cTn id="86" presetID="26" presetClass="entr" presetSubtype="0" fill="hold" grpId="0" nodeType="withEffect">
                                  <p:stCondLst>
                                    <p:cond delay="0"/>
                                  </p:stCondLst>
                                  <p:childTnLst>
                                    <p:set>
                                      <p:cBhvr>
                                        <p:cTn id="87" dur="1" fill="hold">
                                          <p:stCondLst>
                                            <p:cond delay="0"/>
                                          </p:stCondLst>
                                        </p:cTn>
                                        <p:tgtEl>
                                          <p:spTgt spid="28681"/>
                                        </p:tgtEl>
                                        <p:attrNameLst>
                                          <p:attrName>style.visibility</p:attrName>
                                        </p:attrNameLst>
                                      </p:cBhvr>
                                      <p:to>
                                        <p:strVal val="visible"/>
                                      </p:to>
                                    </p:set>
                                    <p:animEffect transition="in" filter="wipe(down)">
                                      <p:cBhvr>
                                        <p:cTn id="88" dur="290">
                                          <p:stCondLst>
                                            <p:cond delay="0"/>
                                          </p:stCondLst>
                                        </p:cTn>
                                        <p:tgtEl>
                                          <p:spTgt spid="28681"/>
                                        </p:tgtEl>
                                      </p:cBhvr>
                                    </p:animEffect>
                                    <p:anim calcmode="lin" valueType="num">
                                      <p:cBhvr>
                                        <p:cTn id="89" dur="911" tmFilter="0,0; 0.14,0.36; 0.43,0.73; 0.71,0.91; 1.0,1.0">
                                          <p:stCondLst>
                                            <p:cond delay="0"/>
                                          </p:stCondLst>
                                        </p:cTn>
                                        <p:tgtEl>
                                          <p:spTgt spid="28681"/>
                                        </p:tgtEl>
                                        <p:attrNameLst>
                                          <p:attrName>ppt_x</p:attrName>
                                        </p:attrNameLst>
                                      </p:cBhvr>
                                      <p:tavLst>
                                        <p:tav tm="0">
                                          <p:val>
                                            <p:strVal val="#ppt_x-0.25"/>
                                          </p:val>
                                        </p:tav>
                                        <p:tav tm="100000">
                                          <p:val>
                                            <p:strVal val="#ppt_x"/>
                                          </p:val>
                                        </p:tav>
                                      </p:tavLst>
                                    </p:anim>
                                    <p:anim calcmode="lin" valueType="num">
                                      <p:cBhvr>
                                        <p:cTn id="90" dur="332" tmFilter="0.0,0.0; 0.25,0.07; 0.50,0.2; 0.75,0.467; 1.0,1.0">
                                          <p:stCondLst>
                                            <p:cond delay="0"/>
                                          </p:stCondLst>
                                        </p:cTn>
                                        <p:tgtEl>
                                          <p:spTgt spid="28681"/>
                                        </p:tgtEl>
                                        <p:attrNameLst>
                                          <p:attrName>ppt_y</p:attrName>
                                        </p:attrNameLst>
                                      </p:cBhvr>
                                      <p:tavLst>
                                        <p:tav tm="0" fmla="#ppt_y-sin(pi*$)/3">
                                          <p:val>
                                            <p:fltVal val="0.5"/>
                                          </p:val>
                                        </p:tav>
                                        <p:tav tm="100000">
                                          <p:val>
                                            <p:fltVal val="1"/>
                                          </p:val>
                                        </p:tav>
                                      </p:tavLst>
                                    </p:anim>
                                    <p:anim calcmode="lin" valueType="num">
                                      <p:cBhvr>
                                        <p:cTn id="91" dur="332" tmFilter="0, 0; 0.125,0.2665; 0.25,0.4; 0.375,0.465; 0.5,0.5;  0.625,0.535; 0.75,0.6; 0.875,0.7335; 1,1">
                                          <p:stCondLst>
                                            <p:cond delay="332"/>
                                          </p:stCondLst>
                                        </p:cTn>
                                        <p:tgtEl>
                                          <p:spTgt spid="28681"/>
                                        </p:tgtEl>
                                        <p:attrNameLst>
                                          <p:attrName>ppt_y</p:attrName>
                                        </p:attrNameLst>
                                      </p:cBhvr>
                                      <p:tavLst>
                                        <p:tav tm="0" fmla="#ppt_y-sin(pi*$)/9">
                                          <p:val>
                                            <p:fltVal val="0"/>
                                          </p:val>
                                        </p:tav>
                                        <p:tav tm="100000">
                                          <p:val>
                                            <p:fltVal val="1"/>
                                          </p:val>
                                        </p:tav>
                                      </p:tavLst>
                                    </p:anim>
                                    <p:anim calcmode="lin" valueType="num">
                                      <p:cBhvr>
                                        <p:cTn id="92" dur="166" tmFilter="0, 0; 0.125,0.2665; 0.25,0.4; 0.375,0.465; 0.5,0.5;  0.625,0.535; 0.75,0.6; 0.875,0.7335; 1,1">
                                          <p:stCondLst>
                                            <p:cond delay="662"/>
                                          </p:stCondLst>
                                        </p:cTn>
                                        <p:tgtEl>
                                          <p:spTgt spid="28681"/>
                                        </p:tgtEl>
                                        <p:attrNameLst>
                                          <p:attrName>ppt_y</p:attrName>
                                        </p:attrNameLst>
                                      </p:cBhvr>
                                      <p:tavLst>
                                        <p:tav tm="0" fmla="#ppt_y-sin(pi*$)/27">
                                          <p:val>
                                            <p:fltVal val="0"/>
                                          </p:val>
                                        </p:tav>
                                        <p:tav tm="100000">
                                          <p:val>
                                            <p:fltVal val="1"/>
                                          </p:val>
                                        </p:tav>
                                      </p:tavLst>
                                    </p:anim>
                                    <p:anim calcmode="lin" valueType="num">
                                      <p:cBhvr>
                                        <p:cTn id="93" dur="82" tmFilter="0, 0; 0.125,0.2665; 0.25,0.4; 0.375,0.465; 0.5,0.5;  0.625,0.535; 0.75,0.6; 0.875,0.7335; 1,1">
                                          <p:stCondLst>
                                            <p:cond delay="828"/>
                                          </p:stCondLst>
                                        </p:cTn>
                                        <p:tgtEl>
                                          <p:spTgt spid="28681"/>
                                        </p:tgtEl>
                                        <p:attrNameLst>
                                          <p:attrName>ppt_y</p:attrName>
                                        </p:attrNameLst>
                                      </p:cBhvr>
                                      <p:tavLst>
                                        <p:tav tm="0" fmla="#ppt_y-sin(pi*$)/81">
                                          <p:val>
                                            <p:fltVal val="0"/>
                                          </p:val>
                                        </p:tav>
                                        <p:tav tm="100000">
                                          <p:val>
                                            <p:fltVal val="1"/>
                                          </p:val>
                                        </p:tav>
                                      </p:tavLst>
                                    </p:anim>
                                    <p:animScale>
                                      <p:cBhvr>
                                        <p:cTn id="94" dur="13">
                                          <p:stCondLst>
                                            <p:cond delay="325"/>
                                          </p:stCondLst>
                                        </p:cTn>
                                        <p:tgtEl>
                                          <p:spTgt spid="28681"/>
                                        </p:tgtEl>
                                      </p:cBhvr>
                                      <p:to x="100000" y="60000"/>
                                    </p:animScale>
                                    <p:animScale>
                                      <p:cBhvr>
                                        <p:cTn id="95" dur="83" decel="50000">
                                          <p:stCondLst>
                                            <p:cond delay="338"/>
                                          </p:stCondLst>
                                        </p:cTn>
                                        <p:tgtEl>
                                          <p:spTgt spid="28681"/>
                                        </p:tgtEl>
                                      </p:cBhvr>
                                      <p:to x="100000" y="100000"/>
                                    </p:animScale>
                                    <p:animScale>
                                      <p:cBhvr>
                                        <p:cTn id="96" dur="13">
                                          <p:stCondLst>
                                            <p:cond delay="656"/>
                                          </p:stCondLst>
                                        </p:cTn>
                                        <p:tgtEl>
                                          <p:spTgt spid="28681"/>
                                        </p:tgtEl>
                                      </p:cBhvr>
                                      <p:to x="100000" y="80000"/>
                                    </p:animScale>
                                    <p:animScale>
                                      <p:cBhvr>
                                        <p:cTn id="97" dur="83" decel="50000">
                                          <p:stCondLst>
                                            <p:cond delay="669"/>
                                          </p:stCondLst>
                                        </p:cTn>
                                        <p:tgtEl>
                                          <p:spTgt spid="28681"/>
                                        </p:tgtEl>
                                      </p:cBhvr>
                                      <p:to x="100000" y="100000"/>
                                    </p:animScale>
                                    <p:animScale>
                                      <p:cBhvr>
                                        <p:cTn id="98" dur="13">
                                          <p:stCondLst>
                                            <p:cond delay="821"/>
                                          </p:stCondLst>
                                        </p:cTn>
                                        <p:tgtEl>
                                          <p:spTgt spid="28681"/>
                                        </p:tgtEl>
                                      </p:cBhvr>
                                      <p:to x="100000" y="90000"/>
                                    </p:animScale>
                                    <p:animScale>
                                      <p:cBhvr>
                                        <p:cTn id="99" dur="83" decel="50000">
                                          <p:stCondLst>
                                            <p:cond delay="834"/>
                                          </p:stCondLst>
                                        </p:cTn>
                                        <p:tgtEl>
                                          <p:spTgt spid="28681"/>
                                        </p:tgtEl>
                                      </p:cBhvr>
                                      <p:to x="100000" y="100000"/>
                                    </p:animScale>
                                    <p:animScale>
                                      <p:cBhvr>
                                        <p:cTn id="100" dur="13">
                                          <p:stCondLst>
                                            <p:cond delay="904"/>
                                          </p:stCondLst>
                                        </p:cTn>
                                        <p:tgtEl>
                                          <p:spTgt spid="28681"/>
                                        </p:tgtEl>
                                      </p:cBhvr>
                                      <p:to x="100000" y="95000"/>
                                    </p:animScale>
                                    <p:animScale>
                                      <p:cBhvr>
                                        <p:cTn id="101" dur="83" decel="50000">
                                          <p:stCondLst>
                                            <p:cond delay="917"/>
                                          </p:stCondLst>
                                        </p:cTn>
                                        <p:tgtEl>
                                          <p:spTgt spid="28681"/>
                                        </p:tgtEl>
                                      </p:cBhvr>
                                      <p:to x="100000" y="100000"/>
                                    </p:animScale>
                                  </p:childTnLst>
                                </p:cTn>
                              </p:par>
                              <p:par>
                                <p:cTn id="102" presetID="26" presetClass="entr" presetSubtype="0" fill="hold"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down)">
                                      <p:cBhvr>
                                        <p:cTn id="104" dur="290">
                                          <p:stCondLst>
                                            <p:cond delay="0"/>
                                          </p:stCondLst>
                                        </p:cTn>
                                        <p:tgtEl>
                                          <p:spTgt spid="16"/>
                                        </p:tgtEl>
                                      </p:cBhvr>
                                    </p:animEffect>
                                    <p:anim calcmode="lin" valueType="num">
                                      <p:cBhvr>
                                        <p:cTn id="105"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06"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7"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108"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109"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110" dur="13">
                                          <p:stCondLst>
                                            <p:cond delay="325"/>
                                          </p:stCondLst>
                                        </p:cTn>
                                        <p:tgtEl>
                                          <p:spTgt spid="16"/>
                                        </p:tgtEl>
                                      </p:cBhvr>
                                      <p:to x="100000" y="60000"/>
                                    </p:animScale>
                                    <p:animScale>
                                      <p:cBhvr>
                                        <p:cTn id="111" dur="83" decel="50000">
                                          <p:stCondLst>
                                            <p:cond delay="338"/>
                                          </p:stCondLst>
                                        </p:cTn>
                                        <p:tgtEl>
                                          <p:spTgt spid="16"/>
                                        </p:tgtEl>
                                      </p:cBhvr>
                                      <p:to x="100000" y="100000"/>
                                    </p:animScale>
                                    <p:animScale>
                                      <p:cBhvr>
                                        <p:cTn id="112" dur="13">
                                          <p:stCondLst>
                                            <p:cond delay="656"/>
                                          </p:stCondLst>
                                        </p:cTn>
                                        <p:tgtEl>
                                          <p:spTgt spid="16"/>
                                        </p:tgtEl>
                                      </p:cBhvr>
                                      <p:to x="100000" y="80000"/>
                                    </p:animScale>
                                    <p:animScale>
                                      <p:cBhvr>
                                        <p:cTn id="113" dur="83" decel="50000">
                                          <p:stCondLst>
                                            <p:cond delay="669"/>
                                          </p:stCondLst>
                                        </p:cTn>
                                        <p:tgtEl>
                                          <p:spTgt spid="16"/>
                                        </p:tgtEl>
                                      </p:cBhvr>
                                      <p:to x="100000" y="100000"/>
                                    </p:animScale>
                                    <p:animScale>
                                      <p:cBhvr>
                                        <p:cTn id="114" dur="13">
                                          <p:stCondLst>
                                            <p:cond delay="821"/>
                                          </p:stCondLst>
                                        </p:cTn>
                                        <p:tgtEl>
                                          <p:spTgt spid="16"/>
                                        </p:tgtEl>
                                      </p:cBhvr>
                                      <p:to x="100000" y="90000"/>
                                    </p:animScale>
                                    <p:animScale>
                                      <p:cBhvr>
                                        <p:cTn id="115" dur="83" decel="50000">
                                          <p:stCondLst>
                                            <p:cond delay="834"/>
                                          </p:stCondLst>
                                        </p:cTn>
                                        <p:tgtEl>
                                          <p:spTgt spid="16"/>
                                        </p:tgtEl>
                                      </p:cBhvr>
                                      <p:to x="100000" y="100000"/>
                                    </p:animScale>
                                    <p:animScale>
                                      <p:cBhvr>
                                        <p:cTn id="116" dur="13">
                                          <p:stCondLst>
                                            <p:cond delay="904"/>
                                          </p:stCondLst>
                                        </p:cTn>
                                        <p:tgtEl>
                                          <p:spTgt spid="16"/>
                                        </p:tgtEl>
                                      </p:cBhvr>
                                      <p:to x="100000" y="95000"/>
                                    </p:animScale>
                                    <p:animScale>
                                      <p:cBhvr>
                                        <p:cTn id="117" dur="83" decel="50000">
                                          <p:stCondLst>
                                            <p:cond delay="917"/>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676" grpId="0"/>
      <p:bldP spid="10" grpId="0" animBg="1"/>
      <p:bldP spid="28680" grpId="0"/>
      <p:bldP spid="286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E:\已完成\资源\文档\响应式web设计\pptpsd\解约成本 副本.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6" y="2720976"/>
            <a:ext cx="6448425"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ext Box 3"/>
          <p:cNvSpPr txBox="1">
            <a:spLocks noChangeArrowheads="1"/>
          </p:cNvSpPr>
          <p:nvPr/>
        </p:nvSpPr>
        <p:spPr bwMode="auto">
          <a:xfrm>
            <a:off x="1792289" y="1"/>
            <a:ext cx="2416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节约成本</a:t>
            </a:r>
          </a:p>
        </p:txBody>
      </p:sp>
      <p:sp>
        <p:nvSpPr>
          <p:cNvPr id="5" name="等腰三角形 4"/>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 name="矩形 5"/>
          <p:cNvSpPr/>
          <p:nvPr/>
        </p:nvSpPr>
        <p:spPr>
          <a:xfrm rot="16200000">
            <a:off x="5644357" y="1751807"/>
            <a:ext cx="2427287" cy="17272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chemeClr val="accent2"/>
              </a:solidFill>
              <a:cs typeface="宋体" charset="0"/>
            </a:endParaRPr>
          </a:p>
        </p:txBody>
      </p:sp>
      <p:sp>
        <p:nvSpPr>
          <p:cNvPr id="29703" name="Text Box 8"/>
          <p:cNvSpPr txBox="1">
            <a:spLocks noChangeArrowheads="1"/>
          </p:cNvSpPr>
          <p:nvPr/>
        </p:nvSpPr>
        <p:spPr bwMode="auto">
          <a:xfrm>
            <a:off x="6429376" y="1335089"/>
            <a:ext cx="898003"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en-US" altLang="zh-CN" sz="10000">
                <a:solidFill>
                  <a:schemeClr val="bg2"/>
                </a:solidFill>
              </a:rPr>
              <a:t>¥</a:t>
            </a:r>
            <a:endParaRPr kumimoji="0" lang="zh-CN" altLang="en-US" sz="10000">
              <a:solidFill>
                <a:schemeClr val="bg2"/>
              </a:solidFill>
              <a:latin typeface="微软雅黑" panose="020B0503020204020204" pitchFamily="34" charset="-122"/>
              <a:ea typeface="微软雅黑" panose="020B0503020204020204" pitchFamily="34" charset="-122"/>
            </a:endParaRPr>
          </a:p>
        </p:txBody>
      </p:sp>
      <p:sp>
        <p:nvSpPr>
          <p:cNvPr id="29704" name="Text Box 8"/>
          <p:cNvSpPr txBox="1">
            <a:spLocks noChangeArrowheads="1"/>
          </p:cNvSpPr>
          <p:nvPr/>
        </p:nvSpPr>
        <p:spPr bwMode="auto">
          <a:xfrm>
            <a:off x="4845050" y="4171951"/>
            <a:ext cx="3602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kumimoji="0" lang="zh-CN" altLang="en-US">
                <a:solidFill>
                  <a:schemeClr val="bg2"/>
                </a:solidFill>
                <a:latin typeface="微软雅黑" panose="020B0503020204020204" pitchFamily="34" charset="-122"/>
                <a:ea typeface="微软雅黑" panose="020B0503020204020204" pitchFamily="34" charset="-122"/>
              </a:rPr>
              <a:t>开发成本节约</a:t>
            </a:r>
            <a:r>
              <a:rPr kumimoji="0" lang="en-US" altLang="zh-CN">
                <a:solidFill>
                  <a:schemeClr val="bg2"/>
                </a:solidFill>
                <a:latin typeface="微软雅黑" panose="020B0503020204020204" pitchFamily="34" charset="-122"/>
                <a:ea typeface="微软雅黑" panose="020B0503020204020204" pitchFamily="34" charset="-122"/>
              </a:rPr>
              <a:t>20%-30%     </a:t>
            </a:r>
          </a:p>
          <a:p>
            <a:pPr>
              <a:lnSpc>
                <a:spcPct val="150000"/>
              </a:lnSpc>
            </a:pPr>
            <a:r>
              <a:rPr kumimoji="0" lang="zh-CN" altLang="en-US">
                <a:solidFill>
                  <a:schemeClr val="bg2"/>
                </a:solidFill>
                <a:latin typeface="微软雅黑" panose="020B0503020204020204" pitchFamily="34" charset="-122"/>
                <a:ea typeface="微软雅黑" panose="020B0503020204020204" pitchFamily="34" charset="-122"/>
              </a:rPr>
              <a:t>维护成本轻松很多</a:t>
            </a:r>
          </a:p>
        </p:txBody>
      </p:sp>
    </p:spTree>
    <p:extLst>
      <p:ext uri="{BB962C8B-B14F-4D97-AF65-F5344CB8AC3E}">
        <p14:creationId xmlns:p14="http://schemas.microsoft.com/office/powerpoint/2010/main" val="10954079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path" presetSubtype="0" accel="50000" decel="50000" fill="hold" nodeType="withEffect">
                                  <p:stCondLst>
                                    <p:cond delay="0"/>
                                  </p:stCondLst>
                                  <p:childTnLst>
                                    <p:animMotion origin="layout" path="M 0.90851 1.48936E-6 L -2.5E-6 1.48936E-6 " pathEditMode="relative" rAng="0" ptsTypes="AA">
                                      <p:cBhvr>
                                        <p:cTn id="6" dur="2000" fill="hold"/>
                                        <p:tgtEl>
                                          <p:spTgt spid="29698"/>
                                        </p:tgtEl>
                                        <p:attrNameLst>
                                          <p:attrName>ppt_x</p:attrName>
                                          <p:attrName>ppt_y</p:attrName>
                                        </p:attrNameLst>
                                      </p:cBhvr>
                                      <p:rCtr x="-45434" y="0"/>
                                    </p:animMotion>
                                  </p:childTnLst>
                                </p:cTn>
                              </p:par>
                            </p:childTnLst>
                          </p:cTn>
                        </p:par>
                        <p:par>
                          <p:cTn id="7" fill="hold" nodeType="afterGroup">
                            <p:stCondLst>
                              <p:cond delay="2000"/>
                            </p:stCondLst>
                            <p:childTnLst>
                              <p:par>
                                <p:cTn id="8" presetID="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0"/>
                                  </p:stCondLst>
                                  <p:childTnLst>
                                    <p:set>
                                      <p:cBhvr>
                                        <p:cTn id="13" dur="1" fill="hold">
                                          <p:stCondLst>
                                            <p:cond delay="0"/>
                                          </p:stCondLst>
                                        </p:cTn>
                                        <p:tgtEl>
                                          <p:spTgt spid="29703"/>
                                        </p:tgtEl>
                                        <p:attrNameLst>
                                          <p:attrName>style.visibility</p:attrName>
                                        </p:attrNameLst>
                                      </p:cBhvr>
                                      <p:to>
                                        <p:strVal val="visible"/>
                                      </p:to>
                                    </p:set>
                                    <p:anim calcmode="lin" valueType="num">
                                      <p:cBhvr additive="base">
                                        <p:cTn id="14" dur="500" fill="hold"/>
                                        <p:tgtEl>
                                          <p:spTgt spid="29703"/>
                                        </p:tgtEl>
                                        <p:attrNameLst>
                                          <p:attrName>ppt_x</p:attrName>
                                        </p:attrNameLst>
                                      </p:cBhvr>
                                      <p:tavLst>
                                        <p:tav tm="0">
                                          <p:val>
                                            <p:strVal val="#ppt_x"/>
                                          </p:val>
                                        </p:tav>
                                        <p:tav tm="100000">
                                          <p:val>
                                            <p:strVal val="#ppt_x"/>
                                          </p:val>
                                        </p:tav>
                                      </p:tavLst>
                                    </p:anim>
                                    <p:anim calcmode="lin" valueType="num">
                                      <p:cBhvr additive="base">
                                        <p:cTn id="15" dur="500" fill="hold"/>
                                        <p:tgtEl>
                                          <p:spTgt spid="29703"/>
                                        </p:tgtEl>
                                        <p:attrNameLst>
                                          <p:attrName>ppt_y</p:attrName>
                                        </p:attrNameLst>
                                      </p:cBhvr>
                                      <p:tavLst>
                                        <p:tav tm="0">
                                          <p:val>
                                            <p:strVal val="0-#ppt_h/2"/>
                                          </p:val>
                                        </p:tav>
                                        <p:tav tm="100000">
                                          <p:val>
                                            <p:strVal val="#ppt_y"/>
                                          </p:val>
                                        </p:tav>
                                      </p:tavLst>
                                    </p:anim>
                                  </p:childTnLst>
                                </p:cTn>
                              </p:par>
                            </p:childTnLst>
                          </p:cTn>
                        </p:par>
                        <p:par>
                          <p:cTn id="16" fill="hold" nodeType="afterGroup">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29704"/>
                                        </p:tgtEl>
                                        <p:attrNameLst>
                                          <p:attrName>style.visibility</p:attrName>
                                        </p:attrNameLst>
                                      </p:cBhvr>
                                      <p:to>
                                        <p:strVal val="visible"/>
                                      </p:to>
                                    </p:set>
                                    <p:animEffect transition="in" filter="fade">
                                      <p:cBhvr>
                                        <p:cTn id="19" dur="10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703" grpId="0"/>
      <p:bldP spid="297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143376" y="4356101"/>
            <a:ext cx="73519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相比较手机定制网站，流量稍大</a:t>
            </a:r>
            <a:endParaRPr lang="en-US" altLang="zh-CN" dirty="0"/>
          </a:p>
          <a:p>
            <a:r>
              <a:rPr lang="zh-CN" altLang="en-US" dirty="0"/>
              <a:t>但比较加载一个完整</a:t>
            </a:r>
            <a:r>
              <a:rPr lang="en-US" altLang="zh-CN" dirty="0"/>
              <a:t>pc</a:t>
            </a:r>
            <a:r>
              <a:rPr lang="zh-CN" altLang="en-US" dirty="0"/>
              <a:t>端网站显然是小得多</a:t>
            </a:r>
          </a:p>
        </p:txBody>
      </p:sp>
      <p:pic>
        <p:nvPicPr>
          <p:cNvPr id="3072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039" y="2030414"/>
            <a:ext cx="701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30724" name="Text Box 4"/>
          <p:cNvSpPr txBox="1">
            <a:spLocks noChangeArrowheads="1"/>
          </p:cNvSpPr>
          <p:nvPr/>
        </p:nvSpPr>
        <p:spPr bwMode="auto">
          <a:xfrm>
            <a:off x="4098926" y="1593851"/>
            <a:ext cx="50958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4000">
                <a:solidFill>
                  <a:schemeClr val="accent2"/>
                </a:solidFill>
                <a:latin typeface="微软雅黑" panose="020B0503020204020204" pitchFamily="34" charset="-122"/>
                <a:ea typeface="微软雅黑" panose="020B0503020204020204" pitchFamily="34" charset="-122"/>
              </a:rPr>
              <a:t>兼容性</a:t>
            </a:r>
            <a:endParaRPr kumimoji="0" lang="en-US" altLang="zh-CN" sz="4000">
              <a:solidFill>
                <a:schemeClr val="accent2"/>
              </a:solidFill>
              <a:latin typeface="微软雅黑" panose="020B0503020204020204" pitchFamily="34" charset="-122"/>
              <a:ea typeface="微软雅黑" panose="020B0503020204020204" pitchFamily="34" charset="-122"/>
            </a:endParaRPr>
          </a:p>
        </p:txBody>
      </p:sp>
      <p:pic>
        <p:nvPicPr>
          <p:cNvPr id="3072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1" y="3619501"/>
            <a:ext cx="701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30726" name="Text Box 4"/>
          <p:cNvSpPr txBox="1">
            <a:spLocks noChangeArrowheads="1"/>
          </p:cNvSpPr>
          <p:nvPr/>
        </p:nvSpPr>
        <p:spPr bwMode="auto">
          <a:xfrm>
            <a:off x="4097339" y="3195639"/>
            <a:ext cx="50958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4000">
                <a:solidFill>
                  <a:schemeClr val="accent2"/>
                </a:solidFill>
                <a:latin typeface="微软雅黑" panose="020B0503020204020204" pitchFamily="34" charset="-122"/>
                <a:ea typeface="微软雅黑" panose="020B0503020204020204" pitchFamily="34" charset="-122"/>
              </a:rPr>
              <a:t>移动带宽流量</a:t>
            </a:r>
            <a:endParaRPr kumimoji="0" lang="en-US" altLang="zh-CN" sz="4000">
              <a:solidFill>
                <a:schemeClr val="accent2"/>
              </a:solidFill>
              <a:latin typeface="微软雅黑" panose="020B0503020204020204" pitchFamily="34" charset="-122"/>
              <a:ea typeface="微软雅黑" panose="020B0503020204020204" pitchFamily="34" charset="-122"/>
            </a:endParaRPr>
          </a:p>
        </p:txBody>
      </p:sp>
      <p:sp>
        <p:nvSpPr>
          <p:cNvPr id="43014" name="Text Box 3"/>
          <p:cNvSpPr txBox="1">
            <a:spLocks noChangeArrowheads="1"/>
          </p:cNvSpPr>
          <p:nvPr/>
        </p:nvSpPr>
        <p:spPr bwMode="auto">
          <a:xfrm>
            <a:off x="1792289" y="1"/>
            <a:ext cx="2416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不足</a:t>
            </a:r>
          </a:p>
        </p:txBody>
      </p:sp>
      <p:sp>
        <p:nvSpPr>
          <p:cNvPr id="13" name="等腰三角形 12"/>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0729" name="Text Box 4"/>
          <p:cNvSpPr txBox="1">
            <a:spLocks noChangeArrowheads="1"/>
          </p:cNvSpPr>
          <p:nvPr/>
        </p:nvSpPr>
        <p:spPr bwMode="auto">
          <a:xfrm>
            <a:off x="4141789" y="2679700"/>
            <a:ext cx="58904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低版本浏览器兼容性有问题</a:t>
            </a:r>
          </a:p>
        </p:txBody>
      </p:sp>
    </p:spTree>
    <p:extLst>
      <p:ext uri="{BB962C8B-B14F-4D97-AF65-F5344CB8AC3E}">
        <p14:creationId xmlns:p14="http://schemas.microsoft.com/office/powerpoint/2010/main" val="200533178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fade">
                                      <p:cBhvr>
                                        <p:cTn id="7" dur="500"/>
                                        <p:tgtEl>
                                          <p:spTgt spid="307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fade">
                                      <p:cBhvr>
                                        <p:cTn id="10" dur="500"/>
                                        <p:tgtEl>
                                          <p:spTgt spid="307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729"/>
                                        </p:tgtEl>
                                        <p:attrNameLst>
                                          <p:attrName>style.visibility</p:attrName>
                                        </p:attrNameLst>
                                      </p:cBhvr>
                                      <p:to>
                                        <p:strVal val="visible"/>
                                      </p:to>
                                    </p:set>
                                    <p:animEffect transition="in" filter="fade">
                                      <p:cBhvr>
                                        <p:cTn id="13" dur="500"/>
                                        <p:tgtEl>
                                          <p:spTgt spid="307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722"/>
                                        </p:tgtEl>
                                        <p:attrNameLst>
                                          <p:attrName>style.visibility</p:attrName>
                                        </p:attrNameLst>
                                      </p:cBhvr>
                                      <p:to>
                                        <p:strVal val="visible"/>
                                      </p:to>
                                    </p:set>
                                    <p:animEffect transition="in" filter="fade">
                                      <p:cBhvr>
                                        <p:cTn id="16" dur="1000"/>
                                        <p:tgtEl>
                                          <p:spTgt spid="307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726"/>
                                        </p:tgtEl>
                                        <p:attrNameLst>
                                          <p:attrName>style.visibility</p:attrName>
                                        </p:attrNameLst>
                                      </p:cBhvr>
                                      <p:to>
                                        <p:strVal val="visible"/>
                                      </p:to>
                                    </p:set>
                                    <p:animEffect transition="in" filter="fade">
                                      <p:cBhvr>
                                        <p:cTn id="19" dur="1000"/>
                                        <p:tgtEl>
                                          <p:spTgt spid="30726"/>
                                        </p:tgtEl>
                                      </p:cBhvr>
                                    </p:animEffect>
                                  </p:childTnLst>
                                </p:cTn>
                              </p:par>
                              <p:par>
                                <p:cTn id="20" presetID="10" presetClass="entr" presetSubtype="0" fill="hold" nodeType="withEffect">
                                  <p:stCondLst>
                                    <p:cond delay="0"/>
                                  </p:stCondLst>
                                  <p:childTnLst>
                                    <p:set>
                                      <p:cBhvr>
                                        <p:cTn id="21" dur="1" fill="hold">
                                          <p:stCondLst>
                                            <p:cond delay="0"/>
                                          </p:stCondLst>
                                        </p:cTn>
                                        <p:tgtEl>
                                          <p:spTgt spid="30725"/>
                                        </p:tgtEl>
                                        <p:attrNameLst>
                                          <p:attrName>style.visibility</p:attrName>
                                        </p:attrNameLst>
                                      </p:cBhvr>
                                      <p:to>
                                        <p:strVal val="visible"/>
                                      </p:to>
                                    </p:set>
                                    <p:animEffect transition="in" filter="fade">
                                      <p:cBhvr>
                                        <p:cTn id="22" dur="1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4" grpId="0"/>
      <p:bldP spid="30726" grpId="0"/>
      <p:bldP spid="307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39926" y="1484313"/>
            <a:ext cx="4037013" cy="2163762"/>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
        <p:nvSpPr>
          <p:cNvPr id="6" name="矩形 5"/>
          <p:cNvSpPr/>
          <p:nvPr/>
        </p:nvSpPr>
        <p:spPr>
          <a:xfrm>
            <a:off x="6296026" y="1482726"/>
            <a:ext cx="4037013" cy="2163763"/>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
        <p:nvSpPr>
          <p:cNvPr id="44035" name="Text Box 3"/>
          <p:cNvSpPr txBox="1">
            <a:spLocks noChangeArrowheads="1"/>
          </p:cNvSpPr>
          <p:nvPr/>
        </p:nvSpPr>
        <p:spPr bwMode="auto">
          <a:xfrm>
            <a:off x="1792289" y="0"/>
            <a:ext cx="2416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kumimoji="0" sz="2400" b="1">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zh-CN" altLang="en-US" dirty="0"/>
              <a:t>一般适用情况</a:t>
            </a:r>
          </a:p>
        </p:txBody>
      </p:sp>
      <p:sp>
        <p:nvSpPr>
          <p:cNvPr id="4" name="等腰三角形 3"/>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9" name="矩形 8"/>
          <p:cNvSpPr/>
          <p:nvPr/>
        </p:nvSpPr>
        <p:spPr>
          <a:xfrm>
            <a:off x="1938338" y="4640264"/>
            <a:ext cx="4037012" cy="693737"/>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
        <p:nvSpPr>
          <p:cNvPr id="10" name="矩形 9"/>
          <p:cNvSpPr/>
          <p:nvPr/>
        </p:nvSpPr>
        <p:spPr>
          <a:xfrm>
            <a:off x="6294438" y="4638675"/>
            <a:ext cx="4037012" cy="69373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
        <p:nvSpPr>
          <p:cNvPr id="31752" name="Text Box 8"/>
          <p:cNvSpPr txBox="1">
            <a:spLocks noChangeArrowheads="1"/>
          </p:cNvSpPr>
          <p:nvPr/>
        </p:nvSpPr>
        <p:spPr bwMode="auto">
          <a:xfrm>
            <a:off x="2249077" y="4518659"/>
            <a:ext cx="3652838" cy="8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3600" dirty="0">
                <a:solidFill>
                  <a:schemeClr val="bg1"/>
                </a:solidFill>
                <a:latin typeface="微软雅黑" panose="020B0503020204020204" pitchFamily="34" charset="-122"/>
                <a:ea typeface="微软雅黑" panose="020B0503020204020204" pitchFamily="34" charset="-122"/>
              </a:rPr>
              <a:t>响应式</a:t>
            </a:r>
            <a:r>
              <a:rPr kumimoji="0" lang="en-US" altLang="zh-CN" sz="3600" dirty="0">
                <a:solidFill>
                  <a:schemeClr val="bg1"/>
                </a:solidFill>
                <a:latin typeface="微软雅黑" panose="020B0503020204020204" pitchFamily="34" charset="-122"/>
                <a:ea typeface="微软雅黑" panose="020B0503020204020204" pitchFamily="34" charset="-122"/>
              </a:rPr>
              <a:t>web</a:t>
            </a:r>
            <a:r>
              <a:rPr kumimoji="0" lang="zh-CN" altLang="en-US" sz="3600" dirty="0">
                <a:solidFill>
                  <a:schemeClr val="bg1"/>
                </a:solidFill>
                <a:latin typeface="微软雅黑" panose="020B0503020204020204" pitchFamily="34" charset="-122"/>
                <a:ea typeface="微软雅黑" panose="020B0503020204020204" pitchFamily="34" charset="-122"/>
              </a:rPr>
              <a:t>设计</a:t>
            </a:r>
          </a:p>
        </p:txBody>
      </p:sp>
      <p:sp>
        <p:nvSpPr>
          <p:cNvPr id="31753" name="Text Box 8"/>
          <p:cNvSpPr txBox="1">
            <a:spLocks noChangeArrowheads="1"/>
          </p:cNvSpPr>
          <p:nvPr/>
        </p:nvSpPr>
        <p:spPr bwMode="auto">
          <a:xfrm>
            <a:off x="6854416" y="4517072"/>
            <a:ext cx="3654425" cy="82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3600">
                <a:solidFill>
                  <a:schemeClr val="bg1"/>
                </a:solidFill>
                <a:latin typeface="微软雅黑" panose="020B0503020204020204" pitchFamily="34" charset="-122"/>
                <a:ea typeface="微软雅黑" panose="020B0503020204020204" pitchFamily="34" charset="-122"/>
              </a:rPr>
              <a:t>独立移动网站</a:t>
            </a:r>
          </a:p>
        </p:txBody>
      </p:sp>
      <p:sp>
        <p:nvSpPr>
          <p:cNvPr id="31754" name="Text Box 8"/>
          <p:cNvSpPr txBox="1">
            <a:spLocks noChangeArrowheads="1"/>
          </p:cNvSpPr>
          <p:nvPr/>
        </p:nvSpPr>
        <p:spPr bwMode="auto">
          <a:xfrm>
            <a:off x="2108200" y="1758950"/>
            <a:ext cx="36528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3600">
                <a:solidFill>
                  <a:schemeClr val="bg1"/>
                </a:solidFill>
                <a:latin typeface="微软雅黑" panose="020B0503020204020204" pitchFamily="34" charset="-122"/>
                <a:ea typeface="微软雅黑" panose="020B0503020204020204" pitchFamily="34" charset="-122"/>
              </a:rPr>
              <a:t>重内容</a:t>
            </a:r>
            <a:endParaRPr kumimoji="0" lang="en-US" altLang="zh-CN" sz="3600">
              <a:solidFill>
                <a:schemeClr val="bg1"/>
              </a:solidFill>
              <a:latin typeface="微软雅黑" panose="020B0503020204020204" pitchFamily="34" charset="-122"/>
              <a:ea typeface="微软雅黑" panose="020B0503020204020204" pitchFamily="34" charset="-122"/>
            </a:endParaRPr>
          </a:p>
          <a:p>
            <a:pPr algn="l">
              <a:lnSpc>
                <a:spcPct val="150000"/>
              </a:lnSpc>
            </a:pPr>
            <a:r>
              <a:rPr kumimoji="0" lang="zh-CN" altLang="en-US" sz="3600">
                <a:solidFill>
                  <a:schemeClr val="bg1"/>
                </a:solidFill>
                <a:latin typeface="微软雅黑" panose="020B0503020204020204" pitchFamily="34" charset="-122"/>
                <a:ea typeface="微软雅黑" panose="020B0503020204020204" pitchFamily="34" charset="-122"/>
              </a:rPr>
              <a:t>例如：形象展示</a:t>
            </a:r>
            <a:endParaRPr kumimoji="0" lang="en-US" altLang="zh-CN" sz="3600">
              <a:solidFill>
                <a:schemeClr val="bg1"/>
              </a:solidFill>
              <a:latin typeface="微软雅黑" panose="020B0503020204020204" pitchFamily="34" charset="-122"/>
              <a:ea typeface="微软雅黑" panose="020B0503020204020204" pitchFamily="34" charset="-122"/>
            </a:endParaRPr>
          </a:p>
        </p:txBody>
      </p:sp>
      <p:sp>
        <p:nvSpPr>
          <p:cNvPr id="31755" name="Text Box 8"/>
          <p:cNvSpPr txBox="1">
            <a:spLocks noChangeArrowheads="1"/>
          </p:cNvSpPr>
          <p:nvPr/>
        </p:nvSpPr>
        <p:spPr bwMode="auto">
          <a:xfrm>
            <a:off x="6464300" y="1768475"/>
            <a:ext cx="36528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3600">
                <a:solidFill>
                  <a:schemeClr val="bg1"/>
                </a:solidFill>
                <a:latin typeface="微软雅黑" panose="020B0503020204020204" pitchFamily="34" charset="-122"/>
                <a:ea typeface="微软雅黑" panose="020B0503020204020204" pitchFamily="34" charset="-122"/>
              </a:rPr>
              <a:t>重功能</a:t>
            </a:r>
            <a:endParaRPr kumimoji="0" lang="en-US" altLang="zh-CN" sz="3600">
              <a:solidFill>
                <a:schemeClr val="bg1"/>
              </a:solidFill>
              <a:latin typeface="微软雅黑" panose="020B0503020204020204" pitchFamily="34" charset="-122"/>
              <a:ea typeface="微软雅黑" panose="020B0503020204020204" pitchFamily="34" charset="-122"/>
            </a:endParaRPr>
          </a:p>
          <a:p>
            <a:pPr algn="l">
              <a:lnSpc>
                <a:spcPct val="150000"/>
              </a:lnSpc>
            </a:pPr>
            <a:r>
              <a:rPr kumimoji="0" lang="zh-CN" altLang="en-US" sz="3600">
                <a:solidFill>
                  <a:schemeClr val="bg1"/>
                </a:solidFill>
                <a:latin typeface="微软雅黑" panose="020B0503020204020204" pitchFamily="34" charset="-122"/>
                <a:ea typeface="微软雅黑" panose="020B0503020204020204" pitchFamily="34" charset="-122"/>
              </a:rPr>
              <a:t>例如：电子商务</a:t>
            </a:r>
            <a:endParaRPr kumimoji="0" lang="en-US" altLang="zh-CN" sz="3600">
              <a:solidFill>
                <a:schemeClr val="bg1"/>
              </a:solidFill>
              <a:latin typeface="微软雅黑" panose="020B0503020204020204" pitchFamily="34" charset="-122"/>
              <a:ea typeface="微软雅黑" panose="020B0503020204020204" pitchFamily="34" charset="-122"/>
            </a:endParaRPr>
          </a:p>
        </p:txBody>
      </p:sp>
      <p:sp>
        <p:nvSpPr>
          <p:cNvPr id="15" name="等腰三角形 14"/>
          <p:cNvSpPr/>
          <p:nvPr/>
        </p:nvSpPr>
        <p:spPr>
          <a:xfrm rot="10800000">
            <a:off x="1951038" y="3646488"/>
            <a:ext cx="4025900" cy="715962"/>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
        <p:nvSpPr>
          <p:cNvPr id="16" name="等腰三角形 15"/>
          <p:cNvSpPr/>
          <p:nvPr/>
        </p:nvSpPr>
        <p:spPr>
          <a:xfrm rot="10800000">
            <a:off x="6307138" y="3643313"/>
            <a:ext cx="4025900" cy="717550"/>
          </a:xfrm>
          <a:prstGeom prst="triangle">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sz="2400">
              <a:solidFill>
                <a:schemeClr val="bg1"/>
              </a:solidFill>
              <a:cs typeface="宋体" charset="0"/>
            </a:endParaRPr>
          </a:p>
        </p:txBody>
      </p:sp>
    </p:spTree>
    <p:extLst>
      <p:ext uri="{BB962C8B-B14F-4D97-AF65-F5344CB8AC3E}">
        <p14:creationId xmlns:p14="http://schemas.microsoft.com/office/powerpoint/2010/main" val="365466264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1754"/>
                                        </p:tgtEl>
                                        <p:attrNameLst>
                                          <p:attrName>style.visibility</p:attrName>
                                        </p:attrNameLst>
                                      </p:cBhvr>
                                      <p:to>
                                        <p:strVal val="visible"/>
                                      </p:to>
                                    </p:set>
                                    <p:animEffect transition="in" filter="fade">
                                      <p:cBhvr>
                                        <p:cTn id="12" dur="1000"/>
                                        <p:tgtEl>
                                          <p:spTgt spid="31754"/>
                                        </p:tgtEl>
                                      </p:cBhvr>
                                    </p:animEffect>
                                    <p:anim calcmode="lin" valueType="num">
                                      <p:cBhvr>
                                        <p:cTn id="13" dur="1000" fill="hold"/>
                                        <p:tgtEl>
                                          <p:spTgt spid="31754"/>
                                        </p:tgtEl>
                                        <p:attrNameLst>
                                          <p:attrName>ppt_x</p:attrName>
                                        </p:attrNameLst>
                                      </p:cBhvr>
                                      <p:tavLst>
                                        <p:tav tm="0">
                                          <p:val>
                                            <p:strVal val="#ppt_x"/>
                                          </p:val>
                                        </p:tav>
                                        <p:tav tm="100000">
                                          <p:val>
                                            <p:strVal val="#ppt_x"/>
                                          </p:val>
                                        </p:tav>
                                      </p:tavLst>
                                    </p:anim>
                                    <p:anim calcmode="lin" valueType="num">
                                      <p:cBhvr>
                                        <p:cTn id="14" dur="1000" fill="hold"/>
                                        <p:tgtEl>
                                          <p:spTgt spid="3175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752"/>
                                        </p:tgtEl>
                                        <p:attrNameLst>
                                          <p:attrName>style.visibility</p:attrName>
                                        </p:attrNameLst>
                                      </p:cBhvr>
                                      <p:to>
                                        <p:strVal val="visible"/>
                                      </p:to>
                                    </p:set>
                                    <p:animEffect transition="in" filter="fade">
                                      <p:cBhvr>
                                        <p:cTn id="26" dur="1000"/>
                                        <p:tgtEl>
                                          <p:spTgt spid="317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1755"/>
                                        </p:tgtEl>
                                        <p:attrNameLst>
                                          <p:attrName>style.visibility</p:attrName>
                                        </p:attrNameLst>
                                      </p:cBhvr>
                                      <p:to>
                                        <p:strVal val="visible"/>
                                      </p:to>
                                    </p:set>
                                    <p:animEffect transition="in" filter="fade">
                                      <p:cBhvr>
                                        <p:cTn id="36" dur="1000"/>
                                        <p:tgtEl>
                                          <p:spTgt spid="31755"/>
                                        </p:tgtEl>
                                      </p:cBhvr>
                                    </p:animEffect>
                                    <p:anim calcmode="lin" valueType="num">
                                      <p:cBhvr>
                                        <p:cTn id="37" dur="1000" fill="hold"/>
                                        <p:tgtEl>
                                          <p:spTgt spid="31755"/>
                                        </p:tgtEl>
                                        <p:attrNameLst>
                                          <p:attrName>ppt_x</p:attrName>
                                        </p:attrNameLst>
                                      </p:cBhvr>
                                      <p:tavLst>
                                        <p:tav tm="0">
                                          <p:val>
                                            <p:strVal val="#ppt_x"/>
                                          </p:val>
                                        </p:tav>
                                        <p:tav tm="100000">
                                          <p:val>
                                            <p:strVal val="#ppt_x"/>
                                          </p:val>
                                        </p:tav>
                                      </p:tavLst>
                                    </p:anim>
                                    <p:anim calcmode="lin" valueType="num">
                                      <p:cBhvr>
                                        <p:cTn id="38" dur="1000" fill="hold"/>
                                        <p:tgtEl>
                                          <p:spTgt spid="3175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1753"/>
                                        </p:tgtEl>
                                        <p:attrNameLst>
                                          <p:attrName>style.visibility</p:attrName>
                                        </p:attrNameLst>
                                      </p:cBhvr>
                                      <p:to>
                                        <p:strVal val="visible"/>
                                      </p:to>
                                    </p:set>
                                    <p:animEffect transition="in" filter="fade">
                                      <p:cBhvr>
                                        <p:cTn id="50" dur="10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31752" grpId="0"/>
      <p:bldP spid="31753" grpId="0"/>
      <p:bldP spid="31754" grpId="0"/>
      <p:bldP spid="31755" grpId="0"/>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67360" y="5728692"/>
            <a:ext cx="11186160" cy="954107"/>
          </a:xfrm>
          <a:prstGeom prst="rect">
            <a:avLst/>
          </a:prstGeom>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响应式</a:t>
            </a:r>
            <a:r>
              <a:rPr lang="en-US" altLang="zh-CN" sz="2800" dirty="0">
                <a:solidFill>
                  <a:schemeClr val="bg1"/>
                </a:solidFill>
                <a:latin typeface="微软雅黑" panose="020B0503020204020204" pitchFamily="34" charset="-122"/>
                <a:ea typeface="微软雅黑" panose="020B0503020204020204" pitchFamily="34" charset="-122"/>
              </a:rPr>
              <a:t>web</a:t>
            </a:r>
            <a:r>
              <a:rPr lang="zh-CN" altLang="en-US" sz="2800" dirty="0">
                <a:solidFill>
                  <a:schemeClr val="bg1"/>
                </a:solidFill>
                <a:latin typeface="微软雅黑" panose="020B0503020204020204" pitchFamily="34" charset="-122"/>
                <a:ea typeface="微软雅黑" panose="020B0503020204020204" pitchFamily="34" charset="-122"/>
              </a:rPr>
              <a:t>设计对交互设计和前端实现提出了更高的要求，需要考虑清楚不同分辨率下页面的布局变化、内容的缩放等。</a:t>
            </a:r>
          </a:p>
        </p:txBody>
      </p:sp>
      <p:pic>
        <p:nvPicPr>
          <p:cNvPr id="4" name="图片 3"/>
          <p:cNvPicPr>
            <a:picLocks noChangeAspect="1"/>
          </p:cNvPicPr>
          <p:nvPr/>
        </p:nvPicPr>
        <p:blipFill>
          <a:blip r:embed="rId2"/>
          <a:stretch>
            <a:fillRect/>
          </a:stretch>
        </p:blipFill>
        <p:spPr>
          <a:xfrm>
            <a:off x="2432993" y="512190"/>
            <a:ext cx="7254006" cy="5216502"/>
          </a:xfrm>
          <a:prstGeom prst="rect">
            <a:avLst/>
          </a:prstGeom>
        </p:spPr>
      </p:pic>
    </p:spTree>
    <p:extLst>
      <p:ext uri="{BB962C8B-B14F-4D97-AF65-F5344CB8AC3E}">
        <p14:creationId xmlns:p14="http://schemas.microsoft.com/office/powerpoint/2010/main" val="296985752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3200" dirty="0">
                <a:solidFill>
                  <a:schemeClr val="bg1"/>
                </a:solidFill>
                <a:latin typeface="微软雅黑" panose="020B0503020204020204" pitchFamily="34" charset="-122"/>
                <a:ea typeface="微软雅黑" panose="020B0503020204020204" pitchFamily="34" charset="-122"/>
              </a:rPr>
              <a:t>Part1</a:t>
            </a:r>
            <a:r>
              <a:rPr lang="zh-CN" altLang="en-US" sz="3200" dirty="0">
                <a:solidFill>
                  <a:schemeClr val="bg1"/>
                </a:solidFill>
                <a:latin typeface="微软雅黑" panose="020B0503020204020204" pitchFamily="34" charset="-122"/>
                <a:ea typeface="微软雅黑" panose="020B0503020204020204" pitchFamily="34" charset="-122"/>
              </a:rPr>
              <a:t>：为什么需要响应式</a:t>
            </a:r>
            <a:r>
              <a:rPr lang="en-US" altLang="zh-CN" sz="3200" dirty="0">
                <a:solidFill>
                  <a:schemeClr val="bg1"/>
                </a:solidFill>
                <a:latin typeface="微软雅黑" panose="020B0503020204020204" pitchFamily="34" charset="-122"/>
                <a:ea typeface="微软雅黑" panose="020B0503020204020204" pitchFamily="34" charset="-122"/>
              </a:rPr>
              <a:t>WEB</a:t>
            </a:r>
            <a:r>
              <a:rPr lang="zh-CN" altLang="en-US" sz="3200" dirty="0">
                <a:solidFill>
                  <a:schemeClr val="bg1"/>
                </a:solidFill>
                <a:latin typeface="微软雅黑" panose="020B0503020204020204" pitchFamily="34" charset="-122"/>
                <a:ea typeface="微软雅黑" panose="020B0503020204020204" pitchFamily="34" charset="-122"/>
              </a:rPr>
              <a:t>设计</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1910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3200" dirty="0">
                <a:solidFill>
                  <a:schemeClr val="bg1"/>
                </a:solidFill>
                <a:latin typeface="微软雅黑" panose="020B0503020204020204" pitchFamily="34" charset="-122"/>
                <a:ea typeface="微软雅黑" panose="020B0503020204020204" pitchFamily="34" charset="-122"/>
              </a:rPr>
              <a:t>响应式的层次</a:t>
            </a:r>
          </a:p>
        </p:txBody>
      </p:sp>
    </p:spTree>
    <p:extLst>
      <p:ext uri="{BB962C8B-B14F-4D97-AF65-F5344CB8AC3E}">
        <p14:creationId xmlns:p14="http://schemas.microsoft.com/office/powerpoint/2010/main" val="39768672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1530819" y="188913"/>
            <a:ext cx="86407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en-US" altLang="zh-CN" sz="2601" dirty="0">
                <a:solidFill>
                  <a:srgbClr val="FF0000"/>
                </a:solidFill>
                <a:latin typeface="微软雅黑" panose="020B0503020204020204" pitchFamily="34" charset="-122"/>
                <a:ea typeface="微软雅黑" panose="020B0503020204020204" pitchFamily="34" charset="-122"/>
              </a:rPr>
              <a:t>1.</a:t>
            </a:r>
            <a:r>
              <a:rPr lang="zh-CN" altLang="en-US" sz="2601" dirty="0">
                <a:solidFill>
                  <a:srgbClr val="FF0000"/>
                </a:solidFill>
                <a:latin typeface="微软雅黑" panose="020B0503020204020204" pitchFamily="34" charset="-122"/>
                <a:ea typeface="微软雅黑" panose="020B0503020204020204" pitchFamily="34" charset="-122"/>
              </a:rPr>
              <a:t>响应式布局</a:t>
            </a:r>
          </a:p>
        </p:txBody>
      </p:sp>
      <p:sp>
        <p:nvSpPr>
          <p:cNvPr id="2" name="矩形 1"/>
          <p:cNvSpPr/>
          <p:nvPr/>
        </p:nvSpPr>
        <p:spPr>
          <a:xfrm>
            <a:off x="102742" y="691312"/>
            <a:ext cx="11717845" cy="2382191"/>
          </a:xfrm>
          <a:prstGeom prst="rect">
            <a:avLst/>
          </a:prstGeom>
        </p:spPr>
        <p:txBody>
          <a:bodyPr wrap="square">
            <a:spAutoFit/>
          </a:bodyPr>
          <a:lstStyle/>
          <a:p>
            <a:pPr eaLnBrk="1" hangingPunct="1">
              <a:lnSpc>
                <a:spcPct val="150000"/>
              </a:lnSpc>
              <a:spcBef>
                <a:spcPct val="20000"/>
              </a:spcBef>
              <a:defRPr/>
            </a:pPr>
            <a:r>
              <a:rPr lang="zh-CN" altLang="en-US" sz="2400" dirty="0">
                <a:solidFill>
                  <a:schemeClr val="bg1"/>
                </a:solidFill>
                <a:latin typeface="微软雅黑" panose="020B0503020204020204" pitchFamily="34" charset="-122"/>
                <a:ea typeface="微软雅黑" panose="020B0503020204020204" pitchFamily="34" charset="-122"/>
              </a:rPr>
              <a:t>       如我们需要兼容不同屏幕分辨率、清晰度以及屏幕定向方式竖屏</a:t>
            </a:r>
            <a:r>
              <a:rPr lang="en-US" altLang="zh-CN" sz="2400" dirty="0">
                <a:solidFill>
                  <a:schemeClr val="bg1"/>
                </a:solidFill>
                <a:latin typeface="微软雅黑" panose="020B0503020204020204" pitchFamily="34" charset="-122"/>
                <a:ea typeface="微软雅黑" panose="020B0503020204020204" pitchFamily="34" charset="-122"/>
              </a:rPr>
              <a:t>(portrait)</a:t>
            </a:r>
            <a:r>
              <a:rPr lang="zh-CN" altLang="en-US" sz="2400" dirty="0">
                <a:solidFill>
                  <a:schemeClr val="bg1"/>
                </a:solidFill>
                <a:latin typeface="微软雅黑" panose="020B0503020204020204" pitchFamily="34" charset="-122"/>
                <a:ea typeface="微软雅黑" panose="020B0503020204020204" pitchFamily="34" charset="-122"/>
              </a:rPr>
              <a:t>、横屏</a:t>
            </a:r>
            <a:r>
              <a:rPr lang="en-US" altLang="zh-CN" sz="2400" dirty="0">
                <a:solidFill>
                  <a:schemeClr val="bg1"/>
                </a:solidFill>
                <a:latin typeface="微软雅黑" panose="020B0503020204020204" pitchFamily="34" charset="-122"/>
                <a:ea typeface="微软雅黑" panose="020B0503020204020204" pitchFamily="34" charset="-122"/>
              </a:rPr>
              <a:t>(landscape)</a:t>
            </a:r>
            <a:r>
              <a:rPr lang="zh-CN" altLang="en-US" sz="2400" dirty="0">
                <a:solidFill>
                  <a:schemeClr val="bg1"/>
                </a:solidFill>
                <a:latin typeface="微软雅黑" panose="020B0503020204020204" pitchFamily="34" charset="-122"/>
                <a:ea typeface="微软雅黑" panose="020B0503020204020204" pitchFamily="34" charset="-122"/>
              </a:rPr>
              <a:t>，怎样才能做到让一种设计方案满足所有情况？</a:t>
            </a:r>
          </a:p>
          <a:p>
            <a:pPr eaLnBrk="1" hangingPunct="1">
              <a:lnSpc>
                <a:spcPct val="150000"/>
              </a:lnSpc>
              <a:spcBef>
                <a:spcPct val="20000"/>
              </a:spcBef>
              <a:defRPr/>
            </a:pPr>
            <a:r>
              <a:rPr lang="zh-CN" altLang="en-US" sz="2400" dirty="0">
                <a:solidFill>
                  <a:schemeClr val="bg1"/>
                </a:solidFill>
                <a:latin typeface="微软雅黑" panose="020B0503020204020204" pitchFamily="34" charset="-122"/>
                <a:ea typeface="微软雅黑" panose="020B0503020204020204" pitchFamily="34" charset="-122"/>
              </a:rPr>
              <a:t>       那么我们的布局应该是一种弹性的栅格布局，不同尺寸下弹性适应，如以下页面中各模块在不同尺寸下的位置：</a:t>
            </a:r>
          </a:p>
        </p:txBody>
      </p:sp>
      <p:pic>
        <p:nvPicPr>
          <p:cNvPr id="1946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7648" y="3146425"/>
            <a:ext cx="6624638"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52082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2063750" y="188913"/>
            <a:ext cx="86407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en-US" altLang="zh-CN" sz="2601" dirty="0">
                <a:solidFill>
                  <a:schemeClr val="bg1"/>
                </a:solidFill>
                <a:latin typeface="微软雅黑" panose="020B0503020204020204" pitchFamily="34" charset="-122"/>
                <a:ea typeface="微软雅黑" panose="020B0503020204020204" pitchFamily="34" charset="-122"/>
              </a:rPr>
              <a:t>2.</a:t>
            </a:r>
            <a:r>
              <a:rPr lang="zh-CN" altLang="en-US" sz="2601" dirty="0">
                <a:solidFill>
                  <a:schemeClr val="bg1"/>
                </a:solidFill>
                <a:latin typeface="微软雅黑" panose="020B0503020204020204" pitchFamily="34" charset="-122"/>
                <a:ea typeface="微软雅黑" panose="020B0503020204020204" pitchFamily="34" charset="-122"/>
              </a:rPr>
              <a:t>响应式内容</a:t>
            </a:r>
          </a:p>
        </p:txBody>
      </p:sp>
      <p:sp>
        <p:nvSpPr>
          <p:cNvPr id="2" name="矩形 1"/>
          <p:cNvSpPr/>
          <p:nvPr/>
        </p:nvSpPr>
        <p:spPr>
          <a:xfrm>
            <a:off x="419100" y="836712"/>
            <a:ext cx="11149508" cy="2287488"/>
          </a:xfrm>
          <a:prstGeom prst="rect">
            <a:avLst/>
          </a:prstGeom>
        </p:spPr>
        <p:txBody>
          <a:bodyPr wrap="square">
            <a:spAutoFit/>
          </a:bodyPr>
          <a:lstStyle/>
          <a:p>
            <a:pPr eaLnBrk="1" hangingPunct="1">
              <a:lnSpc>
                <a:spcPct val="150000"/>
              </a:lnSpc>
              <a:spcBef>
                <a:spcPct val="20000"/>
              </a:spcBef>
              <a:defRPr/>
            </a:pPr>
            <a:r>
              <a:rPr lang="zh-CN" altLang="en-US" sz="2400" dirty="0">
                <a:solidFill>
                  <a:schemeClr val="bg1"/>
                </a:solidFill>
                <a:latin typeface="微软雅黑" panose="020B0503020204020204" pitchFamily="34" charset="-122"/>
                <a:ea typeface="微软雅黑" panose="020B0503020204020204" pitchFamily="34" charset="-122"/>
              </a:rPr>
              <a:t>       带宽是手机终端的硬伤，如果我们只是页面布局做了响应式处理，在我们用手机访问时，请求的图片还是</a:t>
            </a:r>
            <a:r>
              <a:rPr lang="en-US" altLang="zh-CN" sz="2400" dirty="0">
                <a:solidFill>
                  <a:schemeClr val="bg1"/>
                </a:solidFill>
                <a:latin typeface="微软雅黑" panose="020B0503020204020204" pitchFamily="34" charset="-122"/>
                <a:ea typeface="微软雅黑" panose="020B0503020204020204" pitchFamily="34" charset="-122"/>
              </a:rPr>
              <a:t>PC</a:t>
            </a:r>
            <a:r>
              <a:rPr lang="zh-CN" altLang="en-US" sz="2400" dirty="0">
                <a:solidFill>
                  <a:schemeClr val="bg1"/>
                </a:solidFill>
                <a:latin typeface="微软雅黑" panose="020B0503020204020204" pitchFamily="34" charset="-122"/>
                <a:ea typeface="微软雅黑" panose="020B0503020204020204" pitchFamily="34" charset="-122"/>
              </a:rPr>
              <a:t>上的大图；文件体积大，消耗流量多，请求延时长，因此导致的问题也是不可估量的。那么我们就得把图片也处理成响应式的根据终端类型尺寸分辨率来适配出合理的图形。</a:t>
            </a:r>
          </a:p>
        </p:txBody>
      </p:sp>
      <p:pic>
        <p:nvPicPr>
          <p:cNvPr id="2048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303" y="3784600"/>
            <a:ext cx="4899809" cy="272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11540" y="3784600"/>
            <a:ext cx="5977260" cy="2797048"/>
          </a:xfrm>
          <a:prstGeom prst="rect">
            <a:avLst/>
          </a:prstGeom>
        </p:spPr>
        <p:txBody>
          <a:bodyPr wrap="square">
            <a:spAutoFit/>
          </a:bodyPr>
          <a:lstStyle/>
          <a:p>
            <a:pPr eaLnBrk="1" hangingPunct="1">
              <a:lnSpc>
                <a:spcPct val="150000"/>
              </a:lnSpc>
              <a:spcBef>
                <a:spcPct val="20000"/>
              </a:spcBef>
              <a:defRPr/>
            </a:pPr>
            <a:r>
              <a:rPr lang="zh-CN" altLang="en-US" sz="2400" dirty="0">
                <a:solidFill>
                  <a:srgbClr val="7030A0"/>
                </a:solidFill>
                <a:highlight>
                  <a:srgbClr val="FFFFFF"/>
                </a:highlight>
                <a:latin typeface="微软雅黑" panose="020B0503020204020204" pitchFamily="34" charset="-122"/>
                <a:ea typeface="微软雅黑" panose="020B0503020204020204" pitchFamily="34" charset="-122"/>
              </a:rPr>
              <a:t>        响应式图片是指：用户代理根据输出设备的分辨率不同加载不同类型的图片，不会造成带宽的浪费。同时，在改变输出设备类型或分辨率时，能及时加载对应类型的图片。</a:t>
            </a:r>
          </a:p>
        </p:txBody>
      </p:sp>
    </p:spTree>
    <p:extLst>
      <p:ext uri="{BB962C8B-B14F-4D97-AF65-F5344CB8AC3E}">
        <p14:creationId xmlns:p14="http://schemas.microsoft.com/office/powerpoint/2010/main" val="3705600529"/>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2063750" y="188913"/>
            <a:ext cx="86407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en-US" altLang="zh-CN" sz="2601" dirty="0">
                <a:solidFill>
                  <a:schemeClr val="bg1"/>
                </a:solidFill>
                <a:latin typeface="微软雅黑" panose="020B0503020204020204" pitchFamily="34" charset="-122"/>
                <a:ea typeface="微软雅黑" panose="020B0503020204020204" pitchFamily="34" charset="-122"/>
              </a:rPr>
              <a:t>3.</a:t>
            </a:r>
            <a:r>
              <a:rPr lang="zh-CN" altLang="en-US" sz="2601" dirty="0">
                <a:solidFill>
                  <a:schemeClr val="bg1"/>
                </a:solidFill>
                <a:latin typeface="微软雅黑" panose="020B0503020204020204" pitchFamily="34" charset="-122"/>
                <a:ea typeface="微软雅黑" panose="020B0503020204020204" pitchFamily="34" charset="-122"/>
              </a:rPr>
              <a:t>响应式操作</a:t>
            </a:r>
          </a:p>
        </p:txBody>
      </p:sp>
      <p:sp>
        <p:nvSpPr>
          <p:cNvPr id="2" name="矩形 1"/>
          <p:cNvSpPr/>
          <p:nvPr/>
        </p:nvSpPr>
        <p:spPr>
          <a:xfrm>
            <a:off x="292100" y="836712"/>
            <a:ext cx="11772900" cy="2031325"/>
          </a:xfrm>
          <a:prstGeom prst="rect">
            <a:avLst/>
          </a:prstGeom>
        </p:spPr>
        <p:txBody>
          <a:bodyPr wrap="square">
            <a:spAutoFit/>
          </a:bodyPr>
          <a:lstStyle/>
          <a:p>
            <a:pPr>
              <a:lnSpc>
                <a:spcPct val="150000"/>
              </a:lnSpc>
              <a:spcBef>
                <a:spcPct val="20000"/>
              </a:spcBef>
              <a:defRPr/>
            </a:pPr>
            <a:r>
              <a:rPr lang="zh-CN" altLang="en-US" sz="2800" dirty="0">
                <a:solidFill>
                  <a:schemeClr val="bg1"/>
                </a:solidFill>
                <a:latin typeface="微软雅黑" panose="020B0503020204020204" pitchFamily="34" charset="-122"/>
                <a:ea typeface="微软雅黑" panose="020B0503020204020204" pitchFamily="34" charset="-122"/>
              </a:rPr>
              <a:t>不同的设备支持不同的交互方式，可能是触屏或者鼠标操作，再可能是按键操作。这里可以采用“渐进增强”的方式，为用户定义基本的操作方式，而在先进的设备上提供更接地气的操作（比如手势）。</a:t>
            </a:r>
          </a:p>
        </p:txBody>
      </p:sp>
      <p:pic>
        <p:nvPicPr>
          <p:cNvPr id="3" name="图片 2"/>
          <p:cNvPicPr>
            <a:picLocks noChangeAspect="1"/>
          </p:cNvPicPr>
          <p:nvPr/>
        </p:nvPicPr>
        <p:blipFill>
          <a:blip r:embed="rId2"/>
          <a:stretch>
            <a:fillRect/>
          </a:stretch>
        </p:blipFill>
        <p:spPr>
          <a:xfrm>
            <a:off x="3315917" y="3274798"/>
            <a:ext cx="5306165" cy="3077004"/>
          </a:xfrm>
          <a:prstGeom prst="rect">
            <a:avLst/>
          </a:prstGeom>
        </p:spPr>
      </p:pic>
    </p:spTree>
    <p:extLst>
      <p:ext uri="{BB962C8B-B14F-4D97-AF65-F5344CB8AC3E}">
        <p14:creationId xmlns:p14="http://schemas.microsoft.com/office/powerpoint/2010/main" val="85099568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4000" dirty="0">
                <a:solidFill>
                  <a:schemeClr val="bg1"/>
                </a:solidFill>
                <a:latin typeface="微软雅黑" panose="020B0503020204020204" pitchFamily="34" charset="-122"/>
                <a:ea typeface="微软雅黑" panose="020B0503020204020204" pitchFamily="34" charset="-122"/>
              </a:rPr>
              <a:t>Part4</a:t>
            </a:r>
            <a:r>
              <a:rPr lang="zh-CN" altLang="en-US" sz="4000" dirty="0">
                <a:solidFill>
                  <a:schemeClr val="bg1"/>
                </a:solidFill>
                <a:latin typeface="微软雅黑" panose="020B0503020204020204" pitchFamily="34" charset="-122"/>
                <a:ea typeface="微软雅黑" panose="020B0503020204020204" pitchFamily="34" charset="-122"/>
              </a:rPr>
              <a:t>：如何实现响应式设计</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3241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25061" y="1074632"/>
            <a:ext cx="9026463" cy="5307349"/>
          </a:xfrm>
          <a:prstGeom prst="rect">
            <a:avLst/>
          </a:prstGeom>
        </p:spPr>
      </p:pic>
      <p:sp>
        <p:nvSpPr>
          <p:cNvPr id="3" name="标题 1"/>
          <p:cNvSpPr txBox="1">
            <a:spLocks noChangeArrowheads="1"/>
          </p:cNvSpPr>
          <p:nvPr/>
        </p:nvSpPr>
        <p:spPr bwMode="auto">
          <a:xfrm>
            <a:off x="1625061" y="128245"/>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b="1" dirty="0">
                <a:solidFill>
                  <a:schemeClr val="bg1"/>
                </a:solidFill>
                <a:latin typeface="微软雅黑" panose="020B0503020204020204" pitchFamily="34" charset="-122"/>
                <a:ea typeface="微软雅黑" panose="020B0503020204020204" pitchFamily="34" charset="-122"/>
              </a:rPr>
              <a:t>媒体查询</a:t>
            </a:r>
          </a:p>
        </p:txBody>
      </p:sp>
    </p:spTree>
    <p:extLst>
      <p:ext uri="{BB962C8B-B14F-4D97-AF65-F5344CB8AC3E}">
        <p14:creationId xmlns:p14="http://schemas.microsoft.com/office/powerpoint/2010/main" val="215794773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3904735" y="2276475"/>
            <a:ext cx="607905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4000" dirty="0">
                <a:solidFill>
                  <a:schemeClr val="bg1"/>
                </a:solidFill>
                <a:latin typeface="微软雅黑" panose="020B0503020204020204" pitchFamily="34" charset="-122"/>
                <a:ea typeface="微软雅黑" panose="020B0503020204020204" pitchFamily="34" charset="-122"/>
              </a:rPr>
              <a:t>媒体查询</a:t>
            </a:r>
            <a:endParaRPr lang="en-US" altLang="zh-CN"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46235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b="1" dirty="0">
                <a:solidFill>
                  <a:schemeClr val="bg1"/>
                </a:solidFill>
                <a:latin typeface="微软雅黑" panose="020B0503020204020204" pitchFamily="34" charset="-122"/>
                <a:ea typeface="微软雅黑" panose="020B0503020204020204" pitchFamily="34" charset="-122"/>
              </a:rPr>
              <a:t>媒体查询</a:t>
            </a:r>
          </a:p>
        </p:txBody>
      </p:sp>
      <p:sp>
        <p:nvSpPr>
          <p:cNvPr id="6" name="矩形 5"/>
          <p:cNvSpPr/>
          <p:nvPr/>
        </p:nvSpPr>
        <p:spPr>
          <a:xfrm>
            <a:off x="254000" y="836712"/>
            <a:ext cx="12166600" cy="2862322"/>
          </a:xfrm>
          <a:prstGeom prst="rect">
            <a:avLst/>
          </a:prstGeom>
        </p:spPr>
        <p:txBody>
          <a:bodyPr wrap="square">
            <a:spAutoFit/>
          </a:bodyPr>
          <a:lstStyle/>
          <a:p>
            <a:pPr eaLnBrk="1" hangingPunct="1">
              <a:lnSpc>
                <a:spcPct val="150000"/>
              </a:lnSpc>
              <a:spcBef>
                <a:spcPct val="20000"/>
              </a:spcBef>
              <a:defRPr/>
            </a:pPr>
            <a:r>
              <a:rPr lang="zh-CN" altLang="en-US" sz="2400" dirty="0">
                <a:solidFill>
                  <a:schemeClr val="bg1"/>
                </a:solidFill>
                <a:latin typeface="微软雅黑" panose="020B0503020204020204" pitchFamily="34" charset="-122"/>
                <a:ea typeface="微软雅黑" panose="020B0503020204020204" pitchFamily="34" charset="-122"/>
              </a:rPr>
              <a:t>       媒体查询是向不同设备提供不同样式的一种方式，它为每种类型的用户提供了最佳的体验。作为</a:t>
            </a:r>
            <a:r>
              <a:rPr lang="en-US" altLang="zh-CN" sz="2400" dirty="0">
                <a:solidFill>
                  <a:schemeClr val="bg1"/>
                </a:solidFill>
                <a:latin typeface="微软雅黑" panose="020B0503020204020204" pitchFamily="34" charset="-122"/>
                <a:ea typeface="微软雅黑" panose="020B0503020204020204" pitchFamily="34" charset="-122"/>
              </a:rPr>
              <a:t>CSS3</a:t>
            </a:r>
            <a:r>
              <a:rPr lang="zh-CN" altLang="en-US" sz="2400" dirty="0">
                <a:solidFill>
                  <a:schemeClr val="bg1"/>
                </a:solidFill>
                <a:latin typeface="微软雅黑" panose="020B0503020204020204" pitchFamily="34" charset="-122"/>
                <a:ea typeface="微软雅黑" panose="020B0503020204020204" pitchFamily="34" charset="-122"/>
              </a:rPr>
              <a:t>规范的一部分，媒体查询扩展了</a:t>
            </a:r>
            <a:r>
              <a:rPr lang="en-US" altLang="zh-CN" sz="2400" dirty="0">
                <a:solidFill>
                  <a:schemeClr val="bg1"/>
                </a:solidFill>
                <a:latin typeface="微软雅黑" panose="020B0503020204020204" pitchFamily="34" charset="-122"/>
                <a:ea typeface="微软雅黑" panose="020B0503020204020204" pitchFamily="34" charset="-122"/>
              </a:rPr>
              <a:t>media</a:t>
            </a:r>
            <a:r>
              <a:rPr lang="zh-CN" altLang="en-US" sz="2400" dirty="0">
                <a:solidFill>
                  <a:schemeClr val="bg1"/>
                </a:solidFill>
                <a:latin typeface="微软雅黑" panose="020B0503020204020204" pitchFamily="34" charset="-122"/>
                <a:ea typeface="微软雅黑" panose="020B0503020204020204" pitchFamily="34" charset="-122"/>
              </a:rPr>
              <a:t>属性的角色。例如，多年来人们常常使用一种独立的样式表，通过指定</a:t>
            </a:r>
            <a:r>
              <a:rPr lang="en-US" altLang="zh-CN"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media="print"</a:t>
            </a:r>
            <a:r>
              <a:rPr lang="zh-CN" altLang="en-US" sz="2400" dirty="0">
                <a:solidFill>
                  <a:schemeClr val="bg1"/>
                </a:solidFill>
                <a:latin typeface="微软雅黑" panose="020B0503020204020204" pitchFamily="34" charset="-122"/>
                <a:ea typeface="微软雅黑" panose="020B0503020204020204" pitchFamily="34" charset="-122"/>
              </a:rPr>
              <a:t>来打印网页。媒体查询将这一理念提升到了更高层次，允许设计人员基于各种不同的设备属性（比如屏幕宽度、方向等）来确定目标样式。</a:t>
            </a:r>
          </a:p>
        </p:txBody>
      </p:sp>
      <p:pic>
        <p:nvPicPr>
          <p:cNvPr id="2355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463" y="3648075"/>
            <a:ext cx="4632325" cy="350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0038" y="3644900"/>
            <a:ext cx="335915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74200" y="3644900"/>
            <a:ext cx="214153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32437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媒体查询</a:t>
            </a:r>
          </a:p>
        </p:txBody>
      </p:sp>
      <p:sp>
        <p:nvSpPr>
          <p:cNvPr id="3" name="矩形 2"/>
          <p:cNvSpPr/>
          <p:nvPr/>
        </p:nvSpPr>
        <p:spPr>
          <a:xfrm>
            <a:off x="279400" y="1196975"/>
            <a:ext cx="11912599" cy="1200329"/>
          </a:xfrm>
          <a:prstGeom prst="rect">
            <a:avLst/>
          </a:prstGeom>
        </p:spPr>
        <p:txBody>
          <a:bodyPr wrap="square">
            <a:spAutoFit/>
          </a:bodyPr>
          <a:lstStyle/>
          <a:p>
            <a:pPr eaLnBrk="1" hangingPunct="1">
              <a:lnSpc>
                <a:spcPct val="150000"/>
              </a:lnSpc>
              <a:spcBef>
                <a:spcPct val="20000"/>
              </a:spcBef>
              <a:defRPr/>
            </a:pP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媒体查询由一个媒体类型和零或多个表达式组成，其中的表达式用于检测特定的媒体特性。</a:t>
            </a:r>
          </a:p>
        </p:txBody>
      </p:sp>
      <p:pic>
        <p:nvPicPr>
          <p:cNvPr id="2560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543175"/>
            <a:ext cx="11437799"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2501900" y="3276600"/>
            <a:ext cx="1130300" cy="0"/>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2667000" y="4457700"/>
            <a:ext cx="6248400" cy="0"/>
          </a:xfrm>
          <a:prstGeom prst="line">
            <a:avLst/>
          </a:prstGeom>
          <a:ln w="5715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3009373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584325" y="129332"/>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使用媒体查询适配对应样式</a:t>
            </a:r>
          </a:p>
        </p:txBody>
      </p:sp>
      <p:pic>
        <p:nvPicPr>
          <p:cNvPr id="2662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392238"/>
            <a:ext cx="52197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951538" y="981075"/>
            <a:ext cx="6215062" cy="5672322"/>
          </a:xfrm>
          <a:prstGeom prst="rect">
            <a:avLst/>
          </a:prstGeom>
        </p:spPr>
        <p:txBody>
          <a:bodyPr>
            <a:spAutoFit/>
          </a:bodyPr>
          <a:lstStyle/>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all</a:t>
            </a:r>
            <a:r>
              <a:rPr lang="zh-CN" altLang="en-US" sz="2000" b="1" dirty="0">
                <a:solidFill>
                  <a:schemeClr val="bg1"/>
                </a:solidFill>
                <a:latin typeface="微软雅黑" panose="020B0503020204020204" pitchFamily="34" charset="-122"/>
                <a:ea typeface="微软雅黑" panose="020B0503020204020204" pitchFamily="34" charset="-122"/>
              </a:rPr>
              <a:t>所有设备</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braille</a:t>
            </a:r>
            <a:r>
              <a:rPr lang="zh-CN" altLang="en-US" sz="2000" b="1" dirty="0">
                <a:solidFill>
                  <a:schemeClr val="bg1"/>
                </a:solidFill>
                <a:latin typeface="微软雅黑" panose="020B0503020204020204" pitchFamily="34" charset="-122"/>
                <a:ea typeface="微软雅黑" panose="020B0503020204020204" pitchFamily="34" charset="-122"/>
              </a:rPr>
              <a:t>盲人用点字法触觉回馈设备</a:t>
            </a: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embossed</a:t>
            </a:r>
            <a:r>
              <a:rPr lang="zh-CN" altLang="en-US" sz="2000" b="1" dirty="0">
                <a:solidFill>
                  <a:schemeClr val="bg1"/>
                </a:solidFill>
                <a:latin typeface="微软雅黑" panose="020B0503020204020204" pitchFamily="34" charset="-122"/>
                <a:ea typeface="微软雅黑" panose="020B0503020204020204" pitchFamily="34" charset="-122"/>
              </a:rPr>
              <a:t>盲文打印机</a:t>
            </a: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handheld</a:t>
            </a:r>
            <a:r>
              <a:rPr lang="zh-CN" altLang="en-US" sz="2000" b="1" dirty="0">
                <a:solidFill>
                  <a:schemeClr val="bg1"/>
                </a:solidFill>
                <a:latin typeface="微软雅黑" panose="020B0503020204020204" pitchFamily="34" charset="-122"/>
                <a:ea typeface="微软雅黑" panose="020B0503020204020204" pitchFamily="34" charset="-122"/>
              </a:rPr>
              <a:t>便携设备</a:t>
            </a: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print</a:t>
            </a:r>
            <a:r>
              <a:rPr lang="zh-CN" altLang="en-US" sz="2000" b="1" dirty="0">
                <a:solidFill>
                  <a:schemeClr val="bg1"/>
                </a:solidFill>
                <a:latin typeface="微软雅黑" panose="020B0503020204020204" pitchFamily="34" charset="-122"/>
                <a:ea typeface="微软雅黑" panose="020B0503020204020204" pitchFamily="34" charset="-122"/>
              </a:rPr>
              <a:t>打印用纸或打印预览视图</a:t>
            </a: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projection</a:t>
            </a:r>
            <a:r>
              <a:rPr lang="zh-CN" altLang="en-US" sz="2000" b="1" dirty="0">
                <a:solidFill>
                  <a:schemeClr val="bg1"/>
                </a:solidFill>
                <a:latin typeface="微软雅黑" panose="020B0503020204020204" pitchFamily="34" charset="-122"/>
                <a:ea typeface="微软雅黑" panose="020B0503020204020204" pitchFamily="34" charset="-122"/>
              </a:rPr>
              <a:t>各种投影设备</a:t>
            </a: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screen </a:t>
            </a:r>
            <a:r>
              <a:rPr lang="zh-CN" altLang="en-US" sz="2000" b="1" dirty="0">
                <a:solidFill>
                  <a:schemeClr val="bg1"/>
                </a:solidFill>
                <a:latin typeface="微软雅黑" panose="020B0503020204020204" pitchFamily="34" charset="-122"/>
                <a:ea typeface="微软雅黑" panose="020B0503020204020204" pitchFamily="34" charset="-122"/>
              </a:rPr>
              <a:t>电脑显示器</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en-US" altLang="zh-CN" sz="2000" b="1" dirty="0">
                <a:solidFill>
                  <a:schemeClr val="bg1"/>
                </a:solidFill>
                <a:latin typeface="微软雅黑" panose="020B0503020204020204" pitchFamily="34" charset="-122"/>
                <a:ea typeface="微软雅黑" panose="020B0503020204020204" pitchFamily="34" charset="-122"/>
              </a:rPr>
              <a:t>speech</a:t>
            </a:r>
            <a:r>
              <a:rPr lang="zh-CN" altLang="en-US" sz="2000" b="1" dirty="0">
                <a:solidFill>
                  <a:schemeClr val="bg1"/>
                </a:solidFill>
                <a:latin typeface="微软雅黑" panose="020B0503020204020204" pitchFamily="34" charset="-122"/>
                <a:ea typeface="微软雅黑" panose="020B0503020204020204" pitchFamily="34" charset="-122"/>
              </a:rPr>
              <a:t>语意和音频盒成器</a:t>
            </a:r>
          </a:p>
          <a:p>
            <a:pPr eaLnBrk="1" hangingPunct="1">
              <a:lnSpc>
                <a:spcPct val="150000"/>
              </a:lnSpc>
              <a:spcBef>
                <a:spcPct val="20000"/>
              </a:spcBef>
              <a:defRPr/>
            </a:pPr>
            <a:r>
              <a:rPr lang="en-US" altLang="zh-CN" sz="2000" b="1" dirty="0" err="1">
                <a:solidFill>
                  <a:schemeClr val="bg1"/>
                </a:solidFill>
                <a:latin typeface="微软雅黑" panose="020B0503020204020204" pitchFamily="34" charset="-122"/>
                <a:ea typeface="微软雅黑" panose="020B0503020204020204" pitchFamily="34" charset="-122"/>
              </a:rPr>
              <a:t>tty</a:t>
            </a:r>
            <a:r>
              <a:rPr lang="zh-CN" altLang="en-US" sz="2000" b="1" dirty="0">
                <a:solidFill>
                  <a:schemeClr val="bg1"/>
                </a:solidFill>
                <a:latin typeface="微软雅黑" panose="020B0503020204020204" pitchFamily="34" charset="-122"/>
                <a:ea typeface="微软雅黑" panose="020B0503020204020204" pitchFamily="34" charset="-122"/>
              </a:rPr>
              <a:t>使用固定密度字母栅格的媒介，比如电传打字机和终端</a:t>
            </a:r>
          </a:p>
          <a:p>
            <a:pPr eaLnBrk="1" hangingPunct="1">
              <a:lnSpc>
                <a:spcPct val="150000"/>
              </a:lnSpc>
              <a:spcBef>
                <a:spcPct val="20000"/>
              </a:spcBef>
              <a:defRPr/>
            </a:pPr>
            <a:r>
              <a:rPr lang="en-US" altLang="zh-CN" sz="2000" b="1" dirty="0" err="1">
                <a:solidFill>
                  <a:schemeClr val="bg1"/>
                </a:solidFill>
                <a:latin typeface="微软雅黑" panose="020B0503020204020204" pitchFamily="34" charset="-122"/>
                <a:ea typeface="微软雅黑" panose="020B0503020204020204" pitchFamily="34" charset="-122"/>
              </a:rPr>
              <a:t>tv</a:t>
            </a:r>
            <a:r>
              <a:rPr lang="zh-CN" altLang="en-US" sz="2000" b="1" dirty="0">
                <a:solidFill>
                  <a:schemeClr val="bg1"/>
                </a:solidFill>
                <a:latin typeface="微软雅黑" panose="020B0503020204020204" pitchFamily="34" charset="-122"/>
                <a:ea typeface="微软雅黑" panose="020B0503020204020204" pitchFamily="34" charset="-122"/>
              </a:rPr>
              <a:t>电视机类型的设备</a:t>
            </a:r>
          </a:p>
        </p:txBody>
      </p:sp>
    </p:spTree>
    <p:extLst>
      <p:ext uri="{BB962C8B-B14F-4D97-AF65-F5344CB8AC3E}">
        <p14:creationId xmlns:p14="http://schemas.microsoft.com/office/powerpoint/2010/main" val="147847579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2063750" y="188913"/>
            <a:ext cx="5048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各种屏幕尺寸</a:t>
            </a:r>
          </a:p>
        </p:txBody>
      </p:sp>
      <p:pic>
        <p:nvPicPr>
          <p:cNvPr id="3" name="图片 2"/>
          <p:cNvPicPr>
            <a:picLocks noChangeAspect="1"/>
          </p:cNvPicPr>
          <p:nvPr/>
        </p:nvPicPr>
        <p:blipFill>
          <a:blip r:embed="rId2"/>
          <a:stretch>
            <a:fillRect/>
          </a:stretch>
        </p:blipFill>
        <p:spPr>
          <a:xfrm>
            <a:off x="1839913" y="1595132"/>
            <a:ext cx="9015343" cy="5161268"/>
          </a:xfrm>
          <a:prstGeom prst="rect">
            <a:avLst/>
          </a:prstGeom>
        </p:spPr>
      </p:pic>
      <p:sp>
        <p:nvSpPr>
          <p:cNvPr id="4" name="文本框 3"/>
          <p:cNvSpPr txBox="1"/>
          <p:nvPr/>
        </p:nvSpPr>
        <p:spPr>
          <a:xfrm>
            <a:off x="1839913" y="600627"/>
            <a:ext cx="1794081" cy="1200329"/>
          </a:xfrm>
          <a:prstGeom prst="rect">
            <a:avLst/>
          </a:prstGeom>
          <a:noFill/>
        </p:spPr>
        <p:txBody>
          <a:bodyPr wrap="none" rtlCol="0">
            <a:spAutoFit/>
          </a:bodyPr>
          <a:lstStyle/>
          <a:p>
            <a:r>
              <a:rPr lang="en-US" altLang="zh-CN" sz="7200" b="1" dirty="0">
                <a:solidFill>
                  <a:schemeClr val="bg1"/>
                </a:solidFill>
              </a:rPr>
              <a:t>24%</a:t>
            </a:r>
            <a:endParaRPr lang="zh-CN" altLang="en-US" sz="7200" b="1" dirty="0">
              <a:solidFill>
                <a:schemeClr val="bg1"/>
              </a:solidFill>
            </a:endParaRPr>
          </a:p>
        </p:txBody>
      </p:sp>
      <p:sp>
        <p:nvSpPr>
          <p:cNvPr id="7" name="文本框 6"/>
          <p:cNvSpPr txBox="1"/>
          <p:nvPr/>
        </p:nvSpPr>
        <p:spPr>
          <a:xfrm>
            <a:off x="3262313" y="2195296"/>
            <a:ext cx="1794081" cy="1200329"/>
          </a:xfrm>
          <a:prstGeom prst="rect">
            <a:avLst/>
          </a:prstGeom>
          <a:noFill/>
        </p:spPr>
        <p:txBody>
          <a:bodyPr wrap="none" rtlCol="0">
            <a:spAutoFit/>
          </a:bodyPr>
          <a:lstStyle/>
          <a:p>
            <a:r>
              <a:rPr lang="en-US" altLang="zh-CN" sz="7200" b="1" dirty="0">
                <a:solidFill>
                  <a:schemeClr val="bg1"/>
                </a:solidFill>
              </a:rPr>
              <a:t>17%</a:t>
            </a:r>
            <a:endParaRPr lang="zh-CN" altLang="en-US" sz="7200" b="1" dirty="0">
              <a:solidFill>
                <a:schemeClr val="bg1"/>
              </a:solidFill>
            </a:endParaRPr>
          </a:p>
        </p:txBody>
      </p:sp>
      <p:sp>
        <p:nvSpPr>
          <p:cNvPr id="8" name="文本框 7"/>
          <p:cNvSpPr txBox="1"/>
          <p:nvPr/>
        </p:nvSpPr>
        <p:spPr>
          <a:xfrm>
            <a:off x="4811713" y="2754736"/>
            <a:ext cx="1524776" cy="1015663"/>
          </a:xfrm>
          <a:prstGeom prst="rect">
            <a:avLst/>
          </a:prstGeom>
          <a:noFill/>
        </p:spPr>
        <p:txBody>
          <a:bodyPr wrap="none" rtlCol="0">
            <a:spAutoFit/>
          </a:bodyPr>
          <a:lstStyle/>
          <a:p>
            <a:r>
              <a:rPr lang="en-US" altLang="zh-CN" sz="6000" b="1" dirty="0">
                <a:solidFill>
                  <a:schemeClr val="bg1"/>
                </a:solidFill>
              </a:rPr>
              <a:t>15%</a:t>
            </a:r>
            <a:endParaRPr lang="zh-CN" altLang="en-US" sz="6000" b="1" dirty="0">
              <a:solidFill>
                <a:schemeClr val="bg1"/>
              </a:solidFill>
            </a:endParaRPr>
          </a:p>
        </p:txBody>
      </p:sp>
      <p:sp>
        <p:nvSpPr>
          <p:cNvPr id="9" name="文本框 8"/>
          <p:cNvSpPr txBox="1"/>
          <p:nvPr/>
        </p:nvSpPr>
        <p:spPr>
          <a:xfrm>
            <a:off x="6361113" y="2983336"/>
            <a:ext cx="1524776" cy="1015663"/>
          </a:xfrm>
          <a:prstGeom prst="rect">
            <a:avLst/>
          </a:prstGeom>
          <a:noFill/>
        </p:spPr>
        <p:txBody>
          <a:bodyPr wrap="none" rtlCol="0">
            <a:spAutoFit/>
          </a:bodyPr>
          <a:lstStyle/>
          <a:p>
            <a:r>
              <a:rPr lang="en-US" altLang="zh-CN" sz="6000" b="1" dirty="0">
                <a:solidFill>
                  <a:schemeClr val="bg1"/>
                </a:solidFill>
              </a:rPr>
              <a:t>14%</a:t>
            </a:r>
            <a:endParaRPr lang="zh-CN" altLang="en-US" sz="6000" b="1" dirty="0">
              <a:solidFill>
                <a:schemeClr val="bg1"/>
              </a:solidFill>
            </a:endParaRPr>
          </a:p>
        </p:txBody>
      </p:sp>
      <p:sp>
        <p:nvSpPr>
          <p:cNvPr id="10" name="文本框 9"/>
          <p:cNvSpPr txBox="1"/>
          <p:nvPr/>
        </p:nvSpPr>
        <p:spPr>
          <a:xfrm>
            <a:off x="7781097" y="1967658"/>
            <a:ext cx="1794081" cy="1200329"/>
          </a:xfrm>
          <a:prstGeom prst="rect">
            <a:avLst/>
          </a:prstGeom>
          <a:noFill/>
        </p:spPr>
        <p:txBody>
          <a:bodyPr wrap="none" rtlCol="0">
            <a:spAutoFit/>
          </a:bodyPr>
          <a:lstStyle/>
          <a:p>
            <a:r>
              <a:rPr lang="en-US" altLang="zh-CN" sz="7200" b="1" dirty="0">
                <a:solidFill>
                  <a:schemeClr val="bg1"/>
                </a:solidFill>
              </a:rPr>
              <a:t>18%</a:t>
            </a:r>
            <a:endParaRPr lang="zh-CN" altLang="en-US" sz="7200" b="1" dirty="0">
              <a:solidFill>
                <a:schemeClr val="bg1"/>
              </a:solidFill>
            </a:endParaRPr>
          </a:p>
        </p:txBody>
      </p:sp>
      <p:sp>
        <p:nvSpPr>
          <p:cNvPr id="11" name="文本框 10"/>
          <p:cNvSpPr txBox="1"/>
          <p:nvPr/>
        </p:nvSpPr>
        <p:spPr>
          <a:xfrm>
            <a:off x="9638678" y="5548736"/>
            <a:ext cx="946093" cy="830997"/>
          </a:xfrm>
          <a:prstGeom prst="rect">
            <a:avLst/>
          </a:prstGeom>
          <a:noFill/>
        </p:spPr>
        <p:txBody>
          <a:bodyPr wrap="none" rtlCol="0">
            <a:spAutoFit/>
          </a:bodyPr>
          <a:lstStyle/>
          <a:p>
            <a:r>
              <a:rPr lang="en-US" altLang="zh-CN" sz="4800" b="1" dirty="0">
                <a:solidFill>
                  <a:schemeClr val="bg1"/>
                </a:solidFill>
              </a:rPr>
              <a:t>2%</a:t>
            </a:r>
            <a:endParaRPr lang="zh-CN" altLang="en-US" sz="4800" b="1" dirty="0">
              <a:solidFill>
                <a:schemeClr val="bg1"/>
              </a:solidFill>
            </a:endParaRPr>
          </a:p>
        </p:txBody>
      </p:sp>
    </p:spTree>
    <p:extLst>
      <p:ext uri="{BB962C8B-B14F-4D97-AF65-F5344CB8AC3E}">
        <p14:creationId xmlns:p14="http://schemas.microsoft.com/office/powerpoint/2010/main" val="357285046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为不同媒体及特性指定样式有两种方式</a:t>
            </a:r>
          </a:p>
        </p:txBody>
      </p:sp>
      <p:pic>
        <p:nvPicPr>
          <p:cNvPr id="31747"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13" y="2276474"/>
            <a:ext cx="6116544"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2302" y="2276474"/>
            <a:ext cx="5595236"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矩形 2"/>
          <p:cNvSpPr>
            <a:spLocks noChangeArrowheads="1"/>
          </p:cNvSpPr>
          <p:nvPr/>
        </p:nvSpPr>
        <p:spPr bwMode="auto">
          <a:xfrm>
            <a:off x="6492876" y="1487488"/>
            <a:ext cx="3729037" cy="40005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bg1"/>
                </a:solidFill>
                <a:latin typeface="微软雅黑" panose="020B0503020204020204" pitchFamily="34" charset="-122"/>
                <a:ea typeface="微软雅黑" panose="020B0503020204020204" pitchFamily="34" charset="-122"/>
              </a:rPr>
              <a:t>方法二、直接在</a:t>
            </a:r>
            <a:r>
              <a:rPr lang="en-US" altLang="zh-CN" sz="2000" dirty="0">
                <a:solidFill>
                  <a:schemeClr val="bg1"/>
                </a:solidFill>
                <a:latin typeface="微软雅黑" panose="020B0503020204020204" pitchFamily="34" charset="-122"/>
                <a:ea typeface="微软雅黑" panose="020B0503020204020204" pitchFamily="34" charset="-122"/>
              </a:rPr>
              <a:t>CSS</a:t>
            </a:r>
            <a:r>
              <a:rPr lang="zh-CN" altLang="en-US" sz="2000" dirty="0">
                <a:solidFill>
                  <a:schemeClr val="bg1"/>
                </a:solidFill>
                <a:latin typeface="微软雅黑" panose="020B0503020204020204" pitchFamily="34" charset="-122"/>
                <a:ea typeface="微软雅黑" panose="020B0503020204020204" pitchFamily="34" charset="-122"/>
              </a:rPr>
              <a:t>文件中添加</a:t>
            </a:r>
          </a:p>
        </p:txBody>
      </p:sp>
      <p:sp>
        <p:nvSpPr>
          <p:cNvPr id="31750" name="矩形 3"/>
          <p:cNvSpPr>
            <a:spLocks noChangeArrowheads="1"/>
          </p:cNvSpPr>
          <p:nvPr/>
        </p:nvSpPr>
        <p:spPr bwMode="auto">
          <a:xfrm>
            <a:off x="223838" y="1487488"/>
            <a:ext cx="5826125" cy="40005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solidFill>
                  <a:schemeClr val="bg1"/>
                </a:solidFill>
                <a:latin typeface="微软雅黑" panose="020B0503020204020204" pitchFamily="34" charset="-122"/>
                <a:ea typeface="微软雅黑" panose="020B0503020204020204" pitchFamily="34" charset="-122"/>
              </a:rPr>
              <a:t>方法一、为满足查询条件的设备匹配不同的样式表</a:t>
            </a:r>
          </a:p>
        </p:txBody>
      </p:sp>
    </p:spTree>
    <p:extLst>
      <p:ext uri="{BB962C8B-B14F-4D97-AF65-F5344CB8AC3E}">
        <p14:creationId xmlns:p14="http://schemas.microsoft.com/office/powerpoint/2010/main" val="18137158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媒体查询断点</a:t>
            </a:r>
          </a:p>
        </p:txBody>
      </p:sp>
      <p:pic>
        <p:nvPicPr>
          <p:cNvPr id="3379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700" y="784274"/>
            <a:ext cx="5893232" cy="6073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8675" y="1582738"/>
            <a:ext cx="6283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240633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常用移动设备媒体查询条件</a:t>
            </a:r>
          </a:p>
        </p:txBody>
      </p:sp>
      <p:sp>
        <p:nvSpPr>
          <p:cNvPr id="34819" name="矩形 3"/>
          <p:cNvSpPr>
            <a:spLocks noChangeArrowheads="1"/>
          </p:cNvSpPr>
          <p:nvPr/>
        </p:nvSpPr>
        <p:spPr bwMode="auto">
          <a:xfrm>
            <a:off x="0" y="957552"/>
            <a:ext cx="5759450" cy="44391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en-US" altLang="zh-CN" sz="2000" b="1" dirty="0">
                <a:solidFill>
                  <a:srgbClr val="F8572C"/>
                </a:solidFill>
                <a:latin typeface="微软雅黑" panose="020B0503020204020204" pitchFamily="34" charset="-122"/>
                <a:ea typeface="微软雅黑" panose="020B0503020204020204" pitchFamily="34" charset="-122"/>
              </a:rPr>
              <a:t>/*iPhone 6 Portrait*/</a:t>
            </a:r>
          </a:p>
          <a:p>
            <a:pPr eaLnBrk="1" hangingPunct="1">
              <a:lnSpc>
                <a:spcPct val="150000"/>
              </a:lnSpc>
              <a:spcBef>
                <a:spcPct val="20000"/>
              </a:spcBef>
            </a:pPr>
            <a:r>
              <a:rPr lang="en-US" altLang="zh-CN" sz="2000" dirty="0">
                <a:solidFill>
                  <a:srgbClr val="F8572C"/>
                </a:solidFill>
                <a:latin typeface="微软雅黑" panose="020B0503020204020204" pitchFamily="34" charset="-122"/>
                <a:ea typeface="微软雅黑" panose="020B0503020204020204" pitchFamily="34" charset="-122"/>
              </a:rPr>
              <a:t>@media only screen and (min-device-width: 375px) and (max-device-width: 667px) and (orientation : portrait) {   }</a:t>
            </a:r>
          </a:p>
          <a:p>
            <a:pPr eaLnBrk="1" hangingPunct="1">
              <a:lnSpc>
                <a:spcPct val="150000"/>
              </a:lnSpc>
              <a:spcBef>
                <a:spcPct val="20000"/>
              </a:spcBef>
            </a:pPr>
            <a:endParaRPr lang="en-US" altLang="zh-CN" sz="2000" b="1" dirty="0">
              <a:solidFill>
                <a:srgbClr val="F8572C"/>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pPr>
            <a:r>
              <a:rPr lang="en-US" altLang="zh-CN" sz="2000" b="1" dirty="0">
                <a:solidFill>
                  <a:srgbClr val="7030A0"/>
                </a:solidFill>
                <a:latin typeface="微软雅黑" panose="020B0503020204020204" pitchFamily="34" charset="-122"/>
                <a:ea typeface="微软雅黑" panose="020B0503020204020204" pitchFamily="34" charset="-122"/>
              </a:rPr>
              <a:t>/*iPhone 6 landscape*/</a:t>
            </a:r>
          </a:p>
          <a:p>
            <a:pPr eaLnBrk="1" hangingPunct="1">
              <a:lnSpc>
                <a:spcPct val="150000"/>
              </a:lnSpc>
              <a:spcBef>
                <a:spcPct val="20000"/>
              </a:spcBef>
            </a:pPr>
            <a:r>
              <a:rPr lang="en-US" altLang="zh-CN" sz="2000" dirty="0">
                <a:solidFill>
                  <a:srgbClr val="7030A0"/>
                </a:solidFill>
                <a:latin typeface="微软雅黑" panose="020B0503020204020204" pitchFamily="34" charset="-122"/>
                <a:ea typeface="微软雅黑" panose="020B0503020204020204" pitchFamily="34" charset="-122"/>
              </a:rPr>
              <a:t>@media only screen and (min-device-width: 375px) and (max-device-width: 667px) and (orientation : landscape) {  }</a:t>
            </a:r>
          </a:p>
        </p:txBody>
      </p:sp>
      <p:sp>
        <p:nvSpPr>
          <p:cNvPr id="34820" name="矩形 4"/>
          <p:cNvSpPr>
            <a:spLocks noChangeArrowheads="1"/>
          </p:cNvSpPr>
          <p:nvPr/>
        </p:nvSpPr>
        <p:spPr bwMode="auto">
          <a:xfrm>
            <a:off x="5960116" y="832520"/>
            <a:ext cx="620648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en-US" altLang="zh-CN" sz="2000" b="1" dirty="0">
                <a:solidFill>
                  <a:srgbClr val="FF9900"/>
                </a:solidFill>
                <a:latin typeface="微软雅黑" panose="020B0503020204020204" pitchFamily="34" charset="-122"/>
                <a:ea typeface="微软雅黑" panose="020B0503020204020204" pitchFamily="34" charset="-122"/>
              </a:rPr>
              <a:t>/*</a:t>
            </a:r>
            <a:r>
              <a:rPr lang="zh-CN" altLang="en-US" sz="2000" b="1" dirty="0">
                <a:solidFill>
                  <a:srgbClr val="FF9900"/>
                </a:solidFill>
                <a:latin typeface="微软雅黑" panose="020B0503020204020204" pitchFamily="34" charset="-122"/>
                <a:ea typeface="微软雅黑" panose="020B0503020204020204" pitchFamily="34" charset="-122"/>
              </a:rPr>
              <a:t>针对</a:t>
            </a:r>
            <a:r>
              <a:rPr lang="en-US" altLang="zh-CN" sz="2000" b="1" dirty="0">
                <a:solidFill>
                  <a:srgbClr val="FF9900"/>
                </a:solidFill>
                <a:latin typeface="微软雅黑" panose="020B0503020204020204" pitchFamily="34" charset="-122"/>
                <a:ea typeface="微软雅黑" panose="020B0503020204020204" pitchFamily="34" charset="-122"/>
              </a:rPr>
              <a:t>iPad</a:t>
            </a:r>
            <a:r>
              <a:rPr lang="zh-CN" altLang="en-US" sz="2000" b="1" dirty="0">
                <a:solidFill>
                  <a:srgbClr val="FF9900"/>
                </a:solidFill>
                <a:latin typeface="微软雅黑" panose="020B0503020204020204" pitchFamily="34" charset="-122"/>
                <a:ea typeface="微软雅黑" panose="020B0503020204020204" pitchFamily="34" charset="-122"/>
              </a:rPr>
              <a:t>的</a:t>
            </a:r>
            <a:r>
              <a:rPr lang="en-US" altLang="zh-CN" sz="2000" b="1" dirty="0" err="1">
                <a:solidFill>
                  <a:srgbClr val="FF9900"/>
                </a:solidFill>
                <a:latin typeface="微软雅黑" panose="020B0503020204020204" pitchFamily="34" charset="-122"/>
                <a:ea typeface="微软雅黑" panose="020B0503020204020204" pitchFamily="34" charset="-122"/>
              </a:rPr>
              <a:t>css</a:t>
            </a:r>
            <a:r>
              <a:rPr lang="zh-CN" altLang="en-US" sz="2000" b="1" dirty="0">
                <a:solidFill>
                  <a:srgbClr val="FF9900"/>
                </a:solidFill>
                <a:latin typeface="微软雅黑" panose="020B0503020204020204" pitchFamily="34" charset="-122"/>
                <a:ea typeface="微软雅黑" panose="020B0503020204020204" pitchFamily="34" charset="-122"/>
              </a:rPr>
              <a:t>样式*</a:t>
            </a:r>
            <a:r>
              <a:rPr lang="en-US" altLang="zh-CN" sz="2000" b="1" dirty="0">
                <a:solidFill>
                  <a:srgbClr val="FF9900"/>
                </a:solidFill>
                <a:latin typeface="微软雅黑" panose="020B0503020204020204" pitchFamily="34" charset="-122"/>
                <a:ea typeface="微软雅黑" panose="020B0503020204020204" pitchFamily="34" charset="-122"/>
              </a:rPr>
              <a:t>/</a:t>
            </a:r>
          </a:p>
          <a:p>
            <a:pPr eaLnBrk="1" hangingPunct="1">
              <a:lnSpc>
                <a:spcPct val="150000"/>
              </a:lnSpc>
              <a:spcBef>
                <a:spcPct val="20000"/>
              </a:spcBef>
            </a:pPr>
            <a:r>
              <a:rPr lang="en-US" altLang="zh-CN" sz="2000" dirty="0">
                <a:solidFill>
                  <a:srgbClr val="FF9900"/>
                </a:solidFill>
                <a:latin typeface="微软雅黑" panose="020B0503020204020204" pitchFamily="34" charset="-122"/>
                <a:ea typeface="微软雅黑" panose="020B0503020204020204" pitchFamily="34" charset="-122"/>
              </a:rPr>
              <a:t>@media only screen  and (min-device-width : 768px) </a:t>
            </a:r>
          </a:p>
          <a:p>
            <a:pPr eaLnBrk="1" hangingPunct="1">
              <a:lnSpc>
                <a:spcPct val="150000"/>
              </a:lnSpc>
              <a:spcBef>
                <a:spcPct val="20000"/>
              </a:spcBef>
            </a:pPr>
            <a:r>
              <a:rPr lang="en-US" altLang="zh-CN" sz="2000" dirty="0">
                <a:solidFill>
                  <a:srgbClr val="FF9900"/>
                </a:solidFill>
                <a:latin typeface="微软雅黑" panose="020B0503020204020204" pitchFamily="34" charset="-122"/>
                <a:ea typeface="微软雅黑" panose="020B0503020204020204" pitchFamily="34" charset="-122"/>
              </a:rPr>
              <a:t>and (max-device-width : 1024px){ }</a:t>
            </a:r>
          </a:p>
          <a:p>
            <a:pPr eaLnBrk="1" hangingPunct="1">
              <a:lnSpc>
                <a:spcPct val="150000"/>
              </a:lnSpc>
              <a:spcBef>
                <a:spcPct val="20000"/>
              </a:spcBef>
            </a:pPr>
            <a:r>
              <a:rPr lang="en-US" altLang="zh-CN" sz="2000" b="1" dirty="0">
                <a:solidFill>
                  <a:schemeClr val="bg1"/>
                </a:solidFill>
                <a:latin typeface="微软雅黑" panose="020B0503020204020204" pitchFamily="34" charset="-122"/>
                <a:ea typeface="微软雅黑" panose="020B0503020204020204" pitchFamily="34" charset="-122"/>
              </a:rPr>
              <a:t>/*iPad Portrait</a:t>
            </a:r>
            <a:r>
              <a:rPr lang="zh-CN" altLang="en-US" sz="2000" b="1" dirty="0">
                <a:solidFill>
                  <a:schemeClr val="bg1"/>
                </a:solidFill>
                <a:latin typeface="微软雅黑" panose="020B0503020204020204" pitchFamily="34" charset="-122"/>
                <a:ea typeface="微软雅黑" panose="020B0503020204020204" pitchFamily="34" charset="-122"/>
              </a:rPr>
              <a:t>的</a:t>
            </a:r>
            <a:r>
              <a:rPr lang="en-US" altLang="zh-CN" sz="2000" b="1" dirty="0" err="1">
                <a:solidFill>
                  <a:schemeClr val="bg1"/>
                </a:solidFill>
                <a:latin typeface="微软雅黑" panose="020B0503020204020204" pitchFamily="34" charset="-122"/>
                <a:ea typeface="微软雅黑" panose="020B0503020204020204" pitchFamily="34" charset="-122"/>
              </a:rPr>
              <a:t>css</a:t>
            </a:r>
            <a:r>
              <a:rPr lang="zh-CN" altLang="en-US" sz="2000" b="1" dirty="0">
                <a:solidFill>
                  <a:schemeClr val="bg1"/>
                </a:solidFill>
                <a:latin typeface="微软雅黑" panose="020B0503020204020204" pitchFamily="34" charset="-122"/>
                <a:ea typeface="微软雅黑" panose="020B0503020204020204" pitchFamily="34" charset="-122"/>
              </a:rPr>
              <a:t>样式*</a:t>
            </a:r>
            <a:r>
              <a:rPr lang="en-US" altLang="zh-CN" sz="2000" b="1" dirty="0">
                <a:solidFill>
                  <a:schemeClr val="bg1"/>
                </a:solidFill>
                <a:latin typeface="微软雅黑" panose="020B0503020204020204" pitchFamily="34" charset="-122"/>
                <a:ea typeface="微软雅黑" panose="020B0503020204020204" pitchFamily="34" charset="-122"/>
              </a:rPr>
              <a:t>/</a:t>
            </a:r>
          </a:p>
          <a:p>
            <a:pPr eaLnBrk="1" hangingPunct="1">
              <a:lnSpc>
                <a:spcPct val="15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rPr>
              <a:t>@media only screen and (min-device-width:768px) and (max-device-width:1024px) and (orientation</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portrait</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spcBef>
                <a:spcPct val="20000"/>
              </a:spcBef>
            </a:pPr>
            <a:r>
              <a:rPr lang="en-US" altLang="zh-CN" sz="2000" b="1" dirty="0">
                <a:solidFill>
                  <a:srgbClr val="F8572C"/>
                </a:solidFill>
                <a:latin typeface="微软雅黑" panose="020B0503020204020204" pitchFamily="34" charset="-122"/>
                <a:ea typeface="微软雅黑" panose="020B0503020204020204" pitchFamily="34" charset="-122"/>
              </a:rPr>
              <a:t>/*iPad landscape</a:t>
            </a:r>
            <a:r>
              <a:rPr lang="zh-CN" altLang="en-US" sz="2000" b="1" dirty="0">
                <a:solidFill>
                  <a:srgbClr val="F8572C"/>
                </a:solidFill>
                <a:latin typeface="微软雅黑" panose="020B0503020204020204" pitchFamily="34" charset="-122"/>
                <a:ea typeface="微软雅黑" panose="020B0503020204020204" pitchFamily="34" charset="-122"/>
              </a:rPr>
              <a:t>的</a:t>
            </a:r>
            <a:r>
              <a:rPr lang="en-US" altLang="zh-CN" sz="2000" b="1" dirty="0" err="1">
                <a:solidFill>
                  <a:srgbClr val="F8572C"/>
                </a:solidFill>
                <a:latin typeface="微软雅黑" panose="020B0503020204020204" pitchFamily="34" charset="-122"/>
                <a:ea typeface="微软雅黑" panose="020B0503020204020204" pitchFamily="34" charset="-122"/>
              </a:rPr>
              <a:t>css</a:t>
            </a:r>
            <a:r>
              <a:rPr lang="zh-CN" altLang="en-US" sz="2000" b="1" dirty="0">
                <a:solidFill>
                  <a:srgbClr val="F8572C"/>
                </a:solidFill>
                <a:latin typeface="微软雅黑" panose="020B0503020204020204" pitchFamily="34" charset="-122"/>
                <a:ea typeface="微软雅黑" panose="020B0503020204020204" pitchFamily="34" charset="-122"/>
              </a:rPr>
              <a:t>样式*</a:t>
            </a:r>
            <a:r>
              <a:rPr lang="en-US" altLang="zh-CN" sz="2000" b="1" dirty="0">
                <a:solidFill>
                  <a:srgbClr val="F8572C"/>
                </a:solidFill>
                <a:latin typeface="微软雅黑" panose="020B0503020204020204" pitchFamily="34" charset="-122"/>
                <a:ea typeface="微软雅黑" panose="020B0503020204020204" pitchFamily="34" charset="-122"/>
              </a:rPr>
              <a:t>/</a:t>
            </a:r>
          </a:p>
          <a:p>
            <a:pPr eaLnBrk="1" hangingPunct="1">
              <a:lnSpc>
                <a:spcPct val="150000"/>
              </a:lnSpc>
              <a:spcBef>
                <a:spcPct val="20000"/>
              </a:spcBef>
            </a:pPr>
            <a:r>
              <a:rPr lang="en-US" altLang="zh-CN" sz="2000" dirty="0">
                <a:solidFill>
                  <a:srgbClr val="F8572C"/>
                </a:solidFill>
                <a:latin typeface="微软雅黑" panose="020B0503020204020204" pitchFamily="34" charset="-122"/>
                <a:ea typeface="微软雅黑" panose="020B0503020204020204" pitchFamily="34" charset="-122"/>
              </a:rPr>
              <a:t>@media only screen and (min-device-width:768px) and (max-device-width:1024px) and (orientation</a:t>
            </a:r>
            <a:r>
              <a:rPr lang="zh-CN" altLang="en-US" sz="2000" dirty="0">
                <a:solidFill>
                  <a:srgbClr val="F8572C"/>
                </a:solidFill>
                <a:latin typeface="微软雅黑" panose="020B0503020204020204" pitchFamily="34" charset="-122"/>
                <a:ea typeface="微软雅黑" panose="020B0503020204020204" pitchFamily="34" charset="-122"/>
              </a:rPr>
              <a:t>：</a:t>
            </a:r>
            <a:r>
              <a:rPr lang="en-US" altLang="zh-CN" sz="2000" dirty="0">
                <a:solidFill>
                  <a:srgbClr val="F8572C"/>
                </a:solidFill>
                <a:latin typeface="微软雅黑" panose="020B0503020204020204" pitchFamily="34" charset="-122"/>
                <a:ea typeface="微软雅黑" panose="020B0503020204020204" pitchFamily="34" charset="-122"/>
              </a:rPr>
              <a:t>landscape){ </a:t>
            </a:r>
            <a:r>
              <a:rPr lang="en-US" altLang="zh-CN" sz="2000" b="1" dirty="0">
                <a:solidFill>
                  <a:srgbClr val="F8572C"/>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7999214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媒体查询实例</a:t>
            </a:r>
          </a:p>
        </p:txBody>
      </p:sp>
      <p:pic>
        <p:nvPicPr>
          <p:cNvPr id="35843"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60575"/>
            <a:ext cx="775176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5513" y="1724025"/>
            <a:ext cx="33528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5825" y="928688"/>
            <a:ext cx="4714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pic>
        <p:nvPicPr>
          <p:cNvPr id="358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188" y="925513"/>
            <a:ext cx="9842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Tree>
    <p:extLst>
      <p:ext uri="{BB962C8B-B14F-4D97-AF65-F5344CB8AC3E}">
        <p14:creationId xmlns:p14="http://schemas.microsoft.com/office/powerpoint/2010/main" val="17071611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4"/>
          <p:cNvSpPr txBox="1">
            <a:spLocks noChangeArrowheads="1"/>
          </p:cNvSpPr>
          <p:nvPr/>
        </p:nvSpPr>
        <p:spPr bwMode="auto">
          <a:xfrm>
            <a:off x="1884363" y="2228851"/>
            <a:ext cx="1871662" cy="113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lang="en-US" altLang="zh-CN" sz="4000" dirty="0">
                <a:solidFill>
                  <a:schemeClr val="bg1"/>
                </a:solidFill>
                <a:latin typeface="微软雅黑" panose="020B0503020204020204" pitchFamily="34" charset="-122"/>
                <a:ea typeface="微软雅黑" panose="020B0503020204020204" pitchFamily="34" charset="-122"/>
              </a:rPr>
              <a:t>Part5</a:t>
            </a:r>
          </a:p>
        </p:txBody>
      </p:sp>
      <p:sp>
        <p:nvSpPr>
          <p:cNvPr id="45058" name="Text Box 4"/>
          <p:cNvSpPr txBox="1">
            <a:spLocks noChangeArrowheads="1"/>
          </p:cNvSpPr>
          <p:nvPr/>
        </p:nvSpPr>
        <p:spPr bwMode="auto">
          <a:xfrm>
            <a:off x="3474050" y="2253565"/>
            <a:ext cx="7362826" cy="113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nSpc>
                <a:spcPct val="200000"/>
              </a:lnSpc>
              <a:defRPr kumimoji="1" sz="4000">
                <a:solidFill>
                  <a:schemeClr val="bg1"/>
                </a:solidFill>
                <a:latin typeface="微软雅黑" panose="020B0503020204020204" pitchFamily="34" charset="-122"/>
                <a:ea typeface="微软雅黑" panose="020B0503020204020204" pitchFamily="34" charset="-122"/>
              </a:defRPr>
            </a:lvl1pPr>
            <a:lvl2pPr marL="742950" indent="-285750">
              <a:defRPr kumimoji="1" sz="2400">
                <a:latin typeface="Arial" panose="020B0604020202020204" pitchFamily="34" charset="0"/>
                <a:ea typeface="宋体" panose="02010600030101010101" pitchFamily="2" charset="-122"/>
              </a:defRPr>
            </a:lvl2pPr>
            <a:lvl3pPr marL="1143000" indent="-228600">
              <a:defRPr kumimoji="1" sz="2400">
                <a:latin typeface="Arial" panose="020B0604020202020204" pitchFamily="34" charset="0"/>
                <a:ea typeface="宋体" panose="02010600030101010101" pitchFamily="2" charset="-122"/>
              </a:defRPr>
            </a:lvl3pPr>
            <a:lvl4pPr marL="1600200" indent="-228600">
              <a:defRPr kumimoji="1" sz="2400">
                <a:latin typeface="Arial" panose="020B0604020202020204" pitchFamily="34" charset="0"/>
                <a:ea typeface="宋体" panose="02010600030101010101" pitchFamily="2" charset="-122"/>
              </a:defRPr>
            </a:lvl4pPr>
            <a:lvl5pPr marL="2057400" indent="-228600">
              <a:defRPr kumimoji="1" sz="2400">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latin typeface="Arial" panose="020B0604020202020204" pitchFamily="34" charset="0"/>
                <a:ea typeface="宋体" panose="02010600030101010101" pitchFamily="2" charset="-122"/>
              </a:defRPr>
            </a:lvl9pPr>
          </a:lstStyle>
          <a:p>
            <a:r>
              <a:rPr lang="en-US" altLang="zh-CN" dirty="0">
                <a:effectLst>
                  <a:outerShdw blurRad="38100" dist="38100" dir="2700000" algn="tl">
                    <a:srgbClr val="000000">
                      <a:alpha val="43137"/>
                    </a:srgbClr>
                  </a:outerShdw>
                </a:effectLst>
              </a:rPr>
              <a:t>Viewpoint </a:t>
            </a:r>
            <a:r>
              <a:rPr lang="zh-CN" altLang="en-US" dirty="0">
                <a:effectLst>
                  <a:outerShdw blurRad="38100" dist="38100" dir="2700000" algn="tl">
                    <a:srgbClr val="000000">
                      <a:alpha val="43137"/>
                    </a:srgbClr>
                  </a:outerShdw>
                </a:effectLst>
              </a:rPr>
              <a:t>视口</a:t>
            </a:r>
            <a:endParaRPr lang="en-US" altLang="zh-C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702662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3"/>
          <p:cNvSpPr txBox="1">
            <a:spLocks noChangeArrowheads="1"/>
          </p:cNvSpPr>
          <p:nvPr/>
        </p:nvSpPr>
        <p:spPr bwMode="auto">
          <a:xfrm>
            <a:off x="1792288" y="0"/>
            <a:ext cx="52895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2800" b="1" dirty="0">
                <a:solidFill>
                  <a:schemeClr val="bg1"/>
                </a:solidFill>
                <a:latin typeface="微软雅黑" panose="020B0503020204020204" pitchFamily="34" charset="-122"/>
                <a:ea typeface="微软雅黑" panose="020B0503020204020204" pitchFamily="34" charset="-122"/>
              </a:rPr>
              <a:t>移动浏览器内核</a:t>
            </a:r>
          </a:p>
        </p:txBody>
      </p:sp>
      <p:sp>
        <p:nvSpPr>
          <p:cNvPr id="12" name="矩形 11"/>
          <p:cNvSpPr/>
          <p:nvPr/>
        </p:nvSpPr>
        <p:spPr>
          <a:xfrm>
            <a:off x="6283326" y="1220789"/>
            <a:ext cx="4384675" cy="464343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3" name="矩形 12"/>
          <p:cNvSpPr/>
          <p:nvPr/>
        </p:nvSpPr>
        <p:spPr>
          <a:xfrm>
            <a:off x="1928813" y="1222375"/>
            <a:ext cx="4273550" cy="4643438"/>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4" name="Text Box 8"/>
          <p:cNvSpPr txBox="1">
            <a:spLocks noChangeArrowheads="1"/>
          </p:cNvSpPr>
          <p:nvPr/>
        </p:nvSpPr>
        <p:spPr bwMode="auto">
          <a:xfrm>
            <a:off x="2003426" y="1239839"/>
            <a:ext cx="259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1"/>
                </a:solidFill>
                <a:latin typeface="微软雅黑" panose="020B0503020204020204" pitchFamily="34" charset="-122"/>
                <a:ea typeface="微软雅黑" panose="020B0503020204020204" pitchFamily="34" charset="-122"/>
              </a:rPr>
              <a:t>webkit</a:t>
            </a:r>
            <a:r>
              <a:rPr kumimoji="0" lang="zh-CN" altLang="en-US" sz="2800">
                <a:solidFill>
                  <a:schemeClr val="bg1"/>
                </a:solidFill>
                <a:latin typeface="微软雅黑" panose="020B0503020204020204" pitchFamily="34" charset="-122"/>
                <a:ea typeface="微软雅黑" panose="020B0503020204020204" pitchFamily="34" charset="-122"/>
              </a:rPr>
              <a:t>内核</a:t>
            </a:r>
          </a:p>
        </p:txBody>
      </p:sp>
      <p:sp>
        <p:nvSpPr>
          <p:cNvPr id="9" name="Text Box 4"/>
          <p:cNvSpPr txBox="1">
            <a:spLocks noChangeArrowheads="1"/>
          </p:cNvSpPr>
          <p:nvPr/>
        </p:nvSpPr>
        <p:spPr bwMode="auto">
          <a:xfrm>
            <a:off x="2011363" y="2414589"/>
            <a:ext cx="2112962"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IOS</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Android</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Bada(</a:t>
            </a:r>
            <a:r>
              <a:rPr kumimoji="0" lang="zh-CN" altLang="en-US" sz="2000">
                <a:solidFill>
                  <a:schemeClr val="bg1"/>
                </a:solidFill>
                <a:latin typeface="微软雅黑" panose="020B0503020204020204" pitchFamily="34" charset="-122"/>
                <a:ea typeface="微软雅黑" panose="020B0503020204020204" pitchFamily="34" charset="-122"/>
              </a:rPr>
              <a:t>三星</a:t>
            </a:r>
            <a:r>
              <a:rPr kumimoji="0" lang="en-US" altLang="zh-CN" sz="2000">
                <a:solidFill>
                  <a:schemeClr val="bg1"/>
                </a:solidFill>
                <a:latin typeface="微软雅黑" panose="020B0503020204020204" pitchFamily="34" charset="-122"/>
                <a:ea typeface="微软雅黑" panose="020B0503020204020204" pitchFamily="34" charset="-122"/>
              </a:rPr>
              <a:t>)</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BlackBerry OS 6</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WebOS(palm)</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S-class(LG)</a:t>
            </a:r>
          </a:p>
          <a:p>
            <a:pPr algn="l">
              <a:lnSpc>
                <a:spcPct val="150000"/>
              </a:lnSpc>
            </a:pPr>
            <a:r>
              <a:rPr kumimoji="0" lang="en-US" altLang="zh-CN" sz="2000">
                <a:solidFill>
                  <a:schemeClr val="bg1"/>
                </a:solidFill>
                <a:latin typeface="微软雅黑" panose="020B0503020204020204" pitchFamily="34" charset="-122"/>
                <a:ea typeface="微软雅黑" panose="020B0503020204020204" pitchFamily="34" charset="-122"/>
              </a:rPr>
              <a:t>S40/60(Nokia)</a:t>
            </a:r>
          </a:p>
        </p:txBody>
      </p:sp>
      <p:sp>
        <p:nvSpPr>
          <p:cNvPr id="30" name="Text Box 8"/>
          <p:cNvSpPr txBox="1">
            <a:spLocks noChangeArrowheads="1"/>
          </p:cNvSpPr>
          <p:nvPr/>
        </p:nvSpPr>
        <p:spPr bwMode="auto">
          <a:xfrm>
            <a:off x="6396038" y="1357314"/>
            <a:ext cx="25955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1"/>
                </a:solidFill>
                <a:latin typeface="微软雅黑" panose="020B0503020204020204" pitchFamily="34" charset="-122"/>
                <a:ea typeface="微软雅黑" panose="020B0503020204020204" pitchFamily="34" charset="-122"/>
              </a:rPr>
              <a:t>Opera Mobile:</a:t>
            </a:r>
          </a:p>
        </p:txBody>
      </p:sp>
      <p:sp>
        <p:nvSpPr>
          <p:cNvPr id="31" name="Text Box 4"/>
          <p:cNvSpPr txBox="1">
            <a:spLocks noChangeArrowheads="1"/>
          </p:cNvSpPr>
          <p:nvPr/>
        </p:nvSpPr>
        <p:spPr bwMode="auto">
          <a:xfrm>
            <a:off x="9563100" y="1343025"/>
            <a:ext cx="2114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000">
                <a:solidFill>
                  <a:schemeClr val="bg1"/>
                </a:solidFill>
              </a:rPr>
              <a:t>Presto</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32" name="Text Box 8"/>
          <p:cNvSpPr txBox="1">
            <a:spLocks noChangeArrowheads="1"/>
          </p:cNvSpPr>
          <p:nvPr/>
        </p:nvSpPr>
        <p:spPr bwMode="auto">
          <a:xfrm>
            <a:off x="6407151" y="2019301"/>
            <a:ext cx="2595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1"/>
                </a:solidFill>
                <a:latin typeface="微软雅黑" panose="020B0503020204020204" pitchFamily="34" charset="-122"/>
                <a:ea typeface="微软雅黑" panose="020B0503020204020204" pitchFamily="34" charset="-122"/>
              </a:rPr>
              <a:t>Firefox:</a:t>
            </a:r>
          </a:p>
        </p:txBody>
      </p:sp>
      <p:sp>
        <p:nvSpPr>
          <p:cNvPr id="33" name="Text Box 4"/>
          <p:cNvSpPr txBox="1">
            <a:spLocks noChangeArrowheads="1"/>
          </p:cNvSpPr>
          <p:nvPr/>
        </p:nvSpPr>
        <p:spPr bwMode="auto">
          <a:xfrm>
            <a:off x="9563100" y="2006600"/>
            <a:ext cx="2114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000">
                <a:solidFill>
                  <a:schemeClr val="bg1"/>
                </a:solidFill>
              </a:rPr>
              <a:t>Gecko</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34" name="Text Box 8"/>
          <p:cNvSpPr txBox="1">
            <a:spLocks noChangeArrowheads="1"/>
          </p:cNvSpPr>
          <p:nvPr/>
        </p:nvSpPr>
        <p:spPr bwMode="auto">
          <a:xfrm>
            <a:off x="6419851" y="2730500"/>
            <a:ext cx="34528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1"/>
                </a:solidFill>
                <a:latin typeface="微软雅黑" panose="020B0503020204020204" pitchFamily="34" charset="-122"/>
                <a:ea typeface="微软雅黑" panose="020B0503020204020204" pitchFamily="34" charset="-122"/>
              </a:rPr>
              <a:t>BlackBerry old:</a:t>
            </a:r>
          </a:p>
        </p:txBody>
      </p:sp>
      <p:sp>
        <p:nvSpPr>
          <p:cNvPr id="35" name="Text Box 4"/>
          <p:cNvSpPr txBox="1">
            <a:spLocks noChangeArrowheads="1"/>
          </p:cNvSpPr>
          <p:nvPr/>
        </p:nvSpPr>
        <p:spPr bwMode="auto">
          <a:xfrm>
            <a:off x="9563100" y="2716213"/>
            <a:ext cx="2114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000">
                <a:solidFill>
                  <a:schemeClr val="bg1"/>
                </a:solidFill>
              </a:rPr>
              <a:t>Mango</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37" name="Text Box 4"/>
          <p:cNvSpPr txBox="1">
            <a:spLocks noChangeArrowheads="1"/>
          </p:cNvSpPr>
          <p:nvPr/>
        </p:nvSpPr>
        <p:spPr bwMode="auto">
          <a:xfrm>
            <a:off x="9563100" y="3417888"/>
            <a:ext cx="21145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000">
                <a:solidFill>
                  <a:schemeClr val="bg1"/>
                </a:solidFill>
              </a:rPr>
              <a:t>Gecko</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38" name="Text Box 8"/>
          <p:cNvSpPr txBox="1">
            <a:spLocks noChangeArrowheads="1"/>
          </p:cNvSpPr>
          <p:nvPr/>
        </p:nvSpPr>
        <p:spPr bwMode="auto">
          <a:xfrm>
            <a:off x="6407150" y="3443289"/>
            <a:ext cx="29908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1"/>
                </a:solidFill>
                <a:latin typeface="微软雅黑" panose="020B0503020204020204" pitchFamily="34" charset="-122"/>
                <a:ea typeface="微软雅黑" panose="020B0503020204020204" pitchFamily="34" charset="-122"/>
              </a:rPr>
              <a:t>MicroB(meego):</a:t>
            </a:r>
          </a:p>
        </p:txBody>
      </p:sp>
      <p:sp>
        <p:nvSpPr>
          <p:cNvPr id="46095" name="矩形 41"/>
          <p:cNvSpPr>
            <a:spLocks noChangeArrowheads="1"/>
          </p:cNvSpPr>
          <p:nvPr/>
        </p:nvSpPr>
        <p:spPr bwMode="auto">
          <a:xfrm>
            <a:off x="1885951" y="6372225"/>
            <a:ext cx="6323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1800"/>
              <a:t>http://www.quirksmode.org/mobile/browsers.html</a:t>
            </a:r>
            <a:endParaRPr kumimoji="0" lang="zh-CN" altLang="en-US" sz="1800"/>
          </a:p>
        </p:txBody>
      </p:sp>
    </p:spTree>
    <p:extLst>
      <p:ext uri="{BB962C8B-B14F-4D97-AF65-F5344CB8AC3E}">
        <p14:creationId xmlns:p14="http://schemas.microsoft.com/office/powerpoint/2010/main" val="321078726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500"/>
                                        <p:tgtEl>
                                          <p:spTgt spid="1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2"/>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4" dur="500"/>
                                        <p:tgtEl>
                                          <p:spTgt spid="1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2"/>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19" dur="500"/>
                                        <p:tgtEl>
                                          <p:spTgt spid="14"/>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2"/>
                                          </p:val>
                                        </p:tav>
                                        <p:tav tm="100000">
                                          <p:val>
                                            <p:strVal val="#ppt_x"/>
                                          </p:val>
                                        </p:tav>
                                      </p:tavLst>
                                    </p:anim>
                                    <p:anim calcmode="lin" valueType="num">
                                      <p:cBhvr>
                                        <p:cTn id="23"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4" dur="500"/>
                                        <p:tgtEl>
                                          <p:spTgt spid="9"/>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ppt_x</p:attrName>
                                        </p:attrNameLst>
                                      </p:cBhvr>
                                      <p:tavLst>
                                        <p:tav tm="0">
                                          <p:val>
                                            <p:strVal val="#ppt_x-.2"/>
                                          </p:val>
                                        </p:tav>
                                        <p:tav tm="100000">
                                          <p:val>
                                            <p:strVal val="#ppt_x"/>
                                          </p:val>
                                        </p:tav>
                                      </p:tavLst>
                                    </p:anim>
                                    <p:anim calcmode="lin" valueType="num">
                                      <p:cBhvr>
                                        <p:cTn id="28" dur="5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29" dur="500"/>
                                        <p:tgtEl>
                                          <p:spTgt spid="30"/>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ppt_x</p:attrName>
                                        </p:attrNameLst>
                                      </p:cBhvr>
                                      <p:tavLst>
                                        <p:tav tm="0">
                                          <p:val>
                                            <p:strVal val="#ppt_x-.2"/>
                                          </p:val>
                                        </p:tav>
                                        <p:tav tm="100000">
                                          <p:val>
                                            <p:strVal val="#ppt_x"/>
                                          </p:val>
                                        </p:tav>
                                      </p:tavLst>
                                    </p:anim>
                                    <p:anim calcmode="lin" valueType="num">
                                      <p:cBhvr>
                                        <p:cTn id="33" dur="5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34" dur="500"/>
                                        <p:tgtEl>
                                          <p:spTgt spid="31"/>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p:cTn id="37" dur="500" fill="hold"/>
                                        <p:tgtEl>
                                          <p:spTgt spid="32"/>
                                        </p:tgtEl>
                                        <p:attrNameLst>
                                          <p:attrName>ppt_x</p:attrName>
                                        </p:attrNameLst>
                                      </p:cBhvr>
                                      <p:tavLst>
                                        <p:tav tm="0">
                                          <p:val>
                                            <p:strVal val="#ppt_x-.2"/>
                                          </p:val>
                                        </p:tav>
                                        <p:tav tm="100000">
                                          <p:val>
                                            <p:strVal val="#ppt_x"/>
                                          </p:val>
                                        </p:tav>
                                      </p:tavLst>
                                    </p:anim>
                                    <p:anim calcmode="lin" valueType="num">
                                      <p:cBhvr>
                                        <p:cTn id="38" dur="5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39" dur="500"/>
                                        <p:tgtEl>
                                          <p:spTgt spid="32"/>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ppt_x</p:attrName>
                                        </p:attrNameLst>
                                      </p:cBhvr>
                                      <p:tavLst>
                                        <p:tav tm="0">
                                          <p:val>
                                            <p:strVal val="#ppt_x-.2"/>
                                          </p:val>
                                        </p:tav>
                                        <p:tav tm="100000">
                                          <p:val>
                                            <p:strVal val="#ppt_x"/>
                                          </p:val>
                                        </p:tav>
                                      </p:tavLst>
                                    </p:anim>
                                    <p:anim calcmode="lin" valueType="num">
                                      <p:cBhvr>
                                        <p:cTn id="43"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44" dur="500"/>
                                        <p:tgtEl>
                                          <p:spTgt spid="33"/>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ppt_x</p:attrName>
                                        </p:attrNameLst>
                                      </p:cBhvr>
                                      <p:tavLst>
                                        <p:tav tm="0">
                                          <p:val>
                                            <p:strVal val="#ppt_x-.2"/>
                                          </p:val>
                                        </p:tav>
                                        <p:tav tm="100000">
                                          <p:val>
                                            <p:strVal val="#ppt_x"/>
                                          </p:val>
                                        </p:tav>
                                      </p:tavLst>
                                    </p:anim>
                                    <p:anim calcmode="lin" valueType="num">
                                      <p:cBhvr>
                                        <p:cTn id="48" dur="5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49" dur="500"/>
                                        <p:tgtEl>
                                          <p:spTgt spid="34"/>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ppt_x</p:attrName>
                                        </p:attrNameLst>
                                      </p:cBhvr>
                                      <p:tavLst>
                                        <p:tav tm="0">
                                          <p:val>
                                            <p:strVal val="#ppt_x-.2"/>
                                          </p:val>
                                        </p:tav>
                                        <p:tav tm="100000">
                                          <p:val>
                                            <p:strVal val="#ppt_x"/>
                                          </p:val>
                                        </p:tav>
                                      </p:tavLst>
                                    </p:anim>
                                    <p:anim calcmode="lin" valueType="num">
                                      <p:cBhvr>
                                        <p:cTn id="53" dur="5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54" dur="500"/>
                                        <p:tgtEl>
                                          <p:spTgt spid="35"/>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ppt_x</p:attrName>
                                        </p:attrNameLst>
                                      </p:cBhvr>
                                      <p:tavLst>
                                        <p:tav tm="0">
                                          <p:val>
                                            <p:strVal val="#ppt_x-.2"/>
                                          </p:val>
                                        </p:tav>
                                        <p:tav tm="100000">
                                          <p:val>
                                            <p:strVal val="#ppt_x"/>
                                          </p:val>
                                        </p:tav>
                                      </p:tavLst>
                                    </p:anim>
                                    <p:anim calcmode="lin" valueType="num">
                                      <p:cBhvr>
                                        <p:cTn id="58" dur="5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59" dur="500"/>
                                        <p:tgtEl>
                                          <p:spTgt spid="37"/>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p:cTn id="62" dur="500" fill="hold"/>
                                        <p:tgtEl>
                                          <p:spTgt spid="38"/>
                                        </p:tgtEl>
                                        <p:attrNameLst>
                                          <p:attrName>ppt_x</p:attrName>
                                        </p:attrNameLst>
                                      </p:cBhvr>
                                      <p:tavLst>
                                        <p:tav tm="0">
                                          <p:val>
                                            <p:strVal val="#ppt_x-.2"/>
                                          </p:val>
                                        </p:tav>
                                        <p:tav tm="100000">
                                          <p:val>
                                            <p:strVal val="#ppt_x"/>
                                          </p:val>
                                        </p:tav>
                                      </p:tavLst>
                                    </p:anim>
                                    <p:anim calcmode="lin" valueType="num">
                                      <p:cBhvr>
                                        <p:cTn id="63" dur="500" fill="hold"/>
                                        <p:tgtEl>
                                          <p:spTgt spid="38"/>
                                        </p:tgtEl>
                                        <p:attrNameLst>
                                          <p:attrName>ppt_y</p:attrName>
                                        </p:attrNameLst>
                                      </p:cBhvr>
                                      <p:tavLst>
                                        <p:tav tm="0">
                                          <p:val>
                                            <p:strVal val="#ppt_y"/>
                                          </p:val>
                                        </p:tav>
                                        <p:tav tm="100000">
                                          <p:val>
                                            <p:strVal val="#ppt_y"/>
                                          </p:val>
                                        </p:tav>
                                      </p:tavLst>
                                    </p:anim>
                                    <p:animEffect transition="in" filter="wipe(right)" prLst="gradientSize: 0.1">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9" grpId="0"/>
      <p:bldP spid="30" grpId="0"/>
      <p:bldP spid="31" grpId="0"/>
      <p:bldP spid="32" grpId="0"/>
      <p:bldP spid="33" grpId="0"/>
      <p:bldP spid="34" grpId="0"/>
      <p:bldP spid="35" grpId="0"/>
      <p:bldP spid="37" grpId="0"/>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24000" y="1"/>
            <a:ext cx="9144000" cy="1057275"/>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48130" name="Text Box 4"/>
          <p:cNvSpPr txBox="1">
            <a:spLocks noChangeArrowheads="1"/>
          </p:cNvSpPr>
          <p:nvPr/>
        </p:nvSpPr>
        <p:spPr bwMode="auto">
          <a:xfrm>
            <a:off x="8464550" y="1433513"/>
            <a:ext cx="12763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20000"/>
              </a:lnSpc>
            </a:pPr>
            <a:r>
              <a:rPr kumimoji="0" lang="en-US" altLang="zh-CN" sz="1400">
                <a:solidFill>
                  <a:srgbClr val="FFFF00"/>
                </a:solidFill>
                <a:latin typeface="微软雅黑" panose="020B0503020204020204" pitchFamily="34" charset="-122"/>
                <a:ea typeface="微软雅黑" panose="020B0503020204020204" pitchFamily="34" charset="-122"/>
              </a:rPr>
              <a:t>2048 x 1536</a:t>
            </a:r>
            <a:endParaRPr kumimoji="0" lang="zh-CN" altLang="en-US" sz="1400">
              <a:solidFill>
                <a:srgbClr val="FFFF00"/>
              </a:solidFill>
              <a:latin typeface="微软雅黑" panose="020B0503020204020204" pitchFamily="34" charset="-122"/>
              <a:ea typeface="微软雅黑" panose="020B0503020204020204" pitchFamily="34" charset="-122"/>
            </a:endParaRPr>
          </a:p>
          <a:p>
            <a:pPr algn="l">
              <a:lnSpc>
                <a:spcPct val="120000"/>
              </a:lnSpc>
            </a:pPr>
            <a:endParaRPr kumimoji="0" lang="zh-CN" altLang="en-US" sz="1400">
              <a:solidFill>
                <a:srgbClr val="FFFF00"/>
              </a:solidFill>
              <a:latin typeface="微软雅黑" panose="020B0503020204020204" pitchFamily="34" charset="-122"/>
              <a:ea typeface="微软雅黑" panose="020B0503020204020204" pitchFamily="34" charset="-122"/>
            </a:endParaRPr>
          </a:p>
        </p:txBody>
      </p:sp>
      <p:pic>
        <p:nvPicPr>
          <p:cNvPr id="48131" name="Picture 14" descr="C:\Documents and Settings\Administrator\桌面\未标题-1 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38350"/>
            <a:ext cx="83058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p:cNvSpPr txBox="1">
            <a:spLocks noChangeArrowheads="1"/>
          </p:cNvSpPr>
          <p:nvPr/>
        </p:nvSpPr>
        <p:spPr bwMode="auto">
          <a:xfrm>
            <a:off x="2881314" y="1295401"/>
            <a:ext cx="1849437"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20000"/>
              </a:lnSpc>
            </a:pPr>
            <a:r>
              <a:rPr kumimoji="0" lang="en-US" altLang="zh-CN" sz="3200" dirty="0">
                <a:solidFill>
                  <a:schemeClr val="bg1"/>
                </a:solidFill>
                <a:latin typeface="微软雅黑" panose="020B0503020204020204" pitchFamily="34" charset="-122"/>
                <a:ea typeface="微软雅黑" panose="020B0503020204020204" pitchFamily="34" charset="-122"/>
              </a:rPr>
              <a:t>iPad2</a:t>
            </a:r>
            <a:endParaRPr kumimoji="0"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8133" name="Text Box 4"/>
          <p:cNvSpPr txBox="1">
            <a:spLocks noChangeArrowheads="1"/>
          </p:cNvSpPr>
          <p:nvPr/>
        </p:nvSpPr>
        <p:spPr bwMode="auto">
          <a:xfrm>
            <a:off x="6911975" y="1319213"/>
            <a:ext cx="1760538"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20000"/>
              </a:lnSpc>
            </a:pPr>
            <a:r>
              <a:rPr kumimoji="0" lang="zh-CN" altLang="en-US" sz="2800">
                <a:solidFill>
                  <a:schemeClr val="bg1"/>
                </a:solidFill>
                <a:latin typeface="微软雅黑" panose="020B0503020204020204" pitchFamily="34" charset="-122"/>
                <a:ea typeface="微软雅黑" panose="020B0503020204020204" pitchFamily="34" charset="-122"/>
              </a:rPr>
              <a:t>全新</a:t>
            </a:r>
            <a:r>
              <a:rPr kumimoji="0" lang="en-US" altLang="zh-CN" sz="2800">
                <a:solidFill>
                  <a:schemeClr val="bg1"/>
                </a:solidFill>
                <a:latin typeface="微软雅黑" panose="020B0503020204020204" pitchFamily="34" charset="-122"/>
                <a:ea typeface="微软雅黑" panose="020B0503020204020204" pitchFamily="34" charset="-122"/>
              </a:rPr>
              <a:t>iPad</a:t>
            </a:r>
            <a:endParaRPr kumimoji="0" lang="zh-CN" altLang="en-US" sz="2800">
              <a:solidFill>
                <a:schemeClr val="bg1"/>
              </a:solidFill>
              <a:latin typeface="微软雅黑" panose="020B0503020204020204" pitchFamily="34" charset="-122"/>
              <a:ea typeface="微软雅黑" panose="020B0503020204020204" pitchFamily="34" charset="-122"/>
            </a:endParaRPr>
          </a:p>
        </p:txBody>
      </p:sp>
      <p:sp>
        <p:nvSpPr>
          <p:cNvPr id="48134" name="Text Box 4"/>
          <p:cNvSpPr txBox="1">
            <a:spLocks noChangeArrowheads="1"/>
          </p:cNvSpPr>
          <p:nvPr/>
        </p:nvSpPr>
        <p:spPr bwMode="auto">
          <a:xfrm>
            <a:off x="4105275" y="1466850"/>
            <a:ext cx="12763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20000"/>
              </a:lnSpc>
            </a:pPr>
            <a:r>
              <a:rPr kumimoji="0" lang="en-US" altLang="zh-CN" sz="1400">
                <a:solidFill>
                  <a:srgbClr val="FFFF00"/>
                </a:solidFill>
                <a:latin typeface="微软雅黑" panose="020B0503020204020204" pitchFamily="34" charset="-122"/>
                <a:ea typeface="微软雅黑" panose="020B0503020204020204" pitchFamily="34" charset="-122"/>
              </a:rPr>
              <a:t>1024 x 768</a:t>
            </a:r>
            <a:endParaRPr kumimoji="0" lang="zh-CN" altLang="en-US" sz="1400">
              <a:solidFill>
                <a:srgbClr val="FFFF00"/>
              </a:solidFill>
              <a:latin typeface="微软雅黑" panose="020B0503020204020204" pitchFamily="34" charset="-122"/>
              <a:ea typeface="微软雅黑" panose="020B0503020204020204" pitchFamily="34" charset="-122"/>
            </a:endParaRPr>
          </a:p>
          <a:p>
            <a:pPr algn="l">
              <a:lnSpc>
                <a:spcPct val="120000"/>
              </a:lnSpc>
            </a:pPr>
            <a:endParaRPr kumimoji="0" lang="zh-CN" altLang="en-US" sz="1400">
              <a:solidFill>
                <a:srgbClr val="FFFF00"/>
              </a:solidFill>
              <a:latin typeface="微软雅黑" panose="020B0503020204020204" pitchFamily="34" charset="-122"/>
              <a:ea typeface="微软雅黑" panose="020B0503020204020204" pitchFamily="34" charset="-122"/>
            </a:endParaRPr>
          </a:p>
        </p:txBody>
      </p:sp>
      <p:sp>
        <p:nvSpPr>
          <p:cNvPr id="48135" name="矩形 5"/>
          <p:cNvSpPr>
            <a:spLocks noChangeArrowheads="1"/>
          </p:cNvSpPr>
          <p:nvPr/>
        </p:nvSpPr>
        <p:spPr bwMode="auto">
          <a:xfrm>
            <a:off x="3200401" y="103188"/>
            <a:ext cx="5567363"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000">
                <a:solidFill>
                  <a:schemeClr val="bg1"/>
                </a:solidFill>
                <a:latin typeface="微软雅黑" panose="020B0503020204020204" pitchFamily="34" charset="-122"/>
                <a:ea typeface="微软雅黑" panose="020B0503020204020204" pitchFamily="34" charset="-122"/>
              </a:rPr>
              <a:t>iPad2 </a:t>
            </a:r>
            <a:r>
              <a:rPr kumimoji="0" lang="zh-CN" altLang="en-US" sz="2000">
                <a:solidFill>
                  <a:schemeClr val="bg1"/>
                </a:solidFill>
                <a:latin typeface="微软雅黑" panose="020B0503020204020204" pitchFamily="34" charset="-122"/>
                <a:ea typeface="微软雅黑" panose="020B0503020204020204" pitchFamily="34" charset="-122"/>
              </a:rPr>
              <a:t>跟</a:t>
            </a:r>
            <a:r>
              <a:rPr kumimoji="0" lang="en-US" altLang="zh-CN" sz="2000">
                <a:solidFill>
                  <a:schemeClr val="bg1"/>
                </a:solidFill>
                <a:latin typeface="微软雅黑" panose="020B0503020204020204" pitchFamily="34" charset="-122"/>
                <a:ea typeface="微软雅黑" panose="020B0503020204020204" pitchFamily="34" charset="-122"/>
              </a:rPr>
              <a:t>New iPad</a:t>
            </a:r>
            <a:r>
              <a:rPr kumimoji="0" lang="zh-CN" altLang="en-US" sz="2000">
                <a:solidFill>
                  <a:schemeClr val="bg1"/>
                </a:solidFill>
                <a:latin typeface="微软雅黑" panose="020B0503020204020204" pitchFamily="34" charset="-122"/>
                <a:ea typeface="微软雅黑" panose="020B0503020204020204" pitchFamily="34" charset="-122"/>
              </a:rPr>
              <a:t>屏幕分辨率不同</a:t>
            </a:r>
            <a:endParaRPr kumimoji="0" lang="en-US" altLang="zh-CN" sz="2000">
              <a:solidFill>
                <a:schemeClr val="bg1"/>
              </a:solidFill>
              <a:latin typeface="微软雅黑" panose="020B0503020204020204" pitchFamily="34" charset="-122"/>
              <a:ea typeface="微软雅黑" panose="020B0503020204020204" pitchFamily="34" charset="-122"/>
            </a:endParaRPr>
          </a:p>
          <a:p>
            <a:pPr algn="l">
              <a:lnSpc>
                <a:spcPct val="150000"/>
              </a:lnSpc>
            </a:pPr>
            <a:r>
              <a:rPr kumimoji="0" lang="zh-CN" altLang="en-US" sz="2000">
                <a:solidFill>
                  <a:schemeClr val="bg1"/>
                </a:solidFill>
                <a:latin typeface="微软雅黑" panose="020B0503020204020204" pitchFamily="34" charset="-122"/>
                <a:ea typeface="微软雅黑" panose="020B0503020204020204" pitchFamily="34" charset="-122"/>
              </a:rPr>
              <a:t>为什么两者对</a:t>
            </a:r>
            <a:r>
              <a:rPr kumimoji="0" lang="en-US" altLang="zh-CN" sz="2000">
                <a:solidFill>
                  <a:schemeClr val="bg1"/>
                </a:solidFill>
                <a:latin typeface="微软雅黑" panose="020B0503020204020204" pitchFamily="34" charset="-122"/>
                <a:ea typeface="微软雅黑" panose="020B0503020204020204" pitchFamily="34" charset="-122"/>
              </a:rPr>
              <a:t>app</a:t>
            </a:r>
            <a:r>
              <a:rPr kumimoji="0" lang="zh-CN" altLang="en-US" sz="2000">
                <a:solidFill>
                  <a:schemeClr val="bg1"/>
                </a:solidFill>
                <a:latin typeface="微软雅黑" panose="020B0503020204020204" pitchFamily="34" charset="-122"/>
                <a:ea typeface="微软雅黑" panose="020B0503020204020204" pitchFamily="34" charset="-122"/>
              </a:rPr>
              <a:t>及网站的显示内容尺寸一样？</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48136" name="矩形 5"/>
          <p:cNvSpPr>
            <a:spLocks noChangeArrowheads="1"/>
          </p:cNvSpPr>
          <p:nvPr/>
        </p:nvSpPr>
        <p:spPr bwMode="auto">
          <a:xfrm>
            <a:off x="1879600" y="-82550"/>
            <a:ext cx="1735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7200">
                <a:solidFill>
                  <a:schemeClr val="bg1"/>
                </a:solidFill>
                <a:latin typeface="微软雅黑" panose="020B0503020204020204" pitchFamily="34" charset="-122"/>
                <a:ea typeface="微软雅黑" panose="020B0503020204020204" pitchFamily="34" charset="-122"/>
              </a:rPr>
              <a:t>问</a:t>
            </a:r>
            <a:endParaRPr kumimoji="0" lang="en-US" altLang="zh-CN" sz="7200">
              <a:solidFill>
                <a:schemeClr val="bg1"/>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1500188" y="388938"/>
            <a:ext cx="354013" cy="306388"/>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Tree>
    <p:extLst>
      <p:ext uri="{BB962C8B-B14F-4D97-AF65-F5344CB8AC3E}">
        <p14:creationId xmlns:p14="http://schemas.microsoft.com/office/powerpoint/2010/main" val="17662550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524000" y="1"/>
            <a:ext cx="9144000" cy="105727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0178" name="Text Box 4"/>
          <p:cNvSpPr txBox="1">
            <a:spLocks noChangeArrowheads="1"/>
          </p:cNvSpPr>
          <p:nvPr/>
        </p:nvSpPr>
        <p:spPr bwMode="auto">
          <a:xfrm>
            <a:off x="4964114" y="-47625"/>
            <a:ext cx="41243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en-US" altLang="zh-CN" sz="2800">
                <a:solidFill>
                  <a:schemeClr val="bg1"/>
                </a:solidFill>
                <a:latin typeface="微软雅黑" panose="020B0503020204020204" pitchFamily="34" charset="-122"/>
                <a:ea typeface="微软雅黑" panose="020B0503020204020204" pitchFamily="34" charset="-122"/>
              </a:rPr>
              <a:t>-</a:t>
            </a:r>
            <a:r>
              <a:rPr kumimoji="0" lang="zh-CN" altLang="en-US" sz="2800">
                <a:solidFill>
                  <a:schemeClr val="bg1"/>
                </a:solidFill>
                <a:latin typeface="微软雅黑" panose="020B0503020204020204" pitchFamily="34" charset="-122"/>
                <a:ea typeface="微软雅黑" panose="020B0503020204020204" pitchFamily="34" charset="-122"/>
              </a:rPr>
              <a:t>所有移动设备显示基础</a:t>
            </a:r>
            <a:endParaRPr kumimoji="0" lang="en-US" altLang="zh-CN" sz="2800">
              <a:solidFill>
                <a:schemeClr val="bg1"/>
              </a:solidFill>
              <a:latin typeface="微软雅黑" panose="020B0503020204020204" pitchFamily="34" charset="-122"/>
              <a:ea typeface="微软雅黑" panose="020B0503020204020204" pitchFamily="34" charset="-122"/>
            </a:endParaRPr>
          </a:p>
        </p:txBody>
      </p:sp>
      <p:sp>
        <p:nvSpPr>
          <p:cNvPr id="50179" name="Text Box 4"/>
          <p:cNvSpPr txBox="1">
            <a:spLocks noChangeArrowheads="1"/>
          </p:cNvSpPr>
          <p:nvPr/>
        </p:nvSpPr>
        <p:spPr bwMode="auto">
          <a:xfrm>
            <a:off x="3203576" y="-119063"/>
            <a:ext cx="33559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3200">
                <a:solidFill>
                  <a:schemeClr val="bg1"/>
                </a:solidFill>
                <a:latin typeface="微软雅黑" panose="020B0503020204020204" pitchFamily="34" charset="-122"/>
                <a:ea typeface="微软雅黑" panose="020B0503020204020204" pitchFamily="34" charset="-122"/>
              </a:rPr>
              <a:t>坐标系统</a:t>
            </a:r>
            <a:endParaRPr kumimoji="0" lang="en-US" altLang="zh-CN" sz="3200">
              <a:solidFill>
                <a:schemeClr val="bg1"/>
              </a:solidFill>
              <a:latin typeface="微软雅黑" panose="020B0503020204020204" pitchFamily="34" charset="-122"/>
              <a:ea typeface="微软雅黑" panose="020B0503020204020204" pitchFamily="34" charset="-122"/>
            </a:endParaRPr>
          </a:p>
        </p:txBody>
      </p:sp>
      <p:pic>
        <p:nvPicPr>
          <p:cNvPr id="501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026" y="1971675"/>
            <a:ext cx="243681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50181" name="Text Box 4"/>
          <p:cNvSpPr txBox="1">
            <a:spLocks noChangeArrowheads="1"/>
          </p:cNvSpPr>
          <p:nvPr/>
        </p:nvSpPr>
        <p:spPr bwMode="auto">
          <a:xfrm>
            <a:off x="3402014" y="1022350"/>
            <a:ext cx="16843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rgbClr val="82B8C1"/>
                </a:solidFill>
                <a:latin typeface="微软雅黑" panose="020B0503020204020204" pitchFamily="34" charset="-122"/>
                <a:ea typeface="微软雅黑" panose="020B0503020204020204" pitchFamily="34" charset="-122"/>
              </a:rPr>
              <a:t>坐标系统</a:t>
            </a:r>
            <a:endParaRPr kumimoji="0" lang="en-US" altLang="zh-CN" sz="2800">
              <a:solidFill>
                <a:srgbClr val="82B8C1"/>
              </a:solidFill>
              <a:latin typeface="微软雅黑" panose="020B0503020204020204" pitchFamily="34" charset="-122"/>
              <a:ea typeface="微软雅黑" panose="020B0503020204020204" pitchFamily="34" charset="-122"/>
            </a:endParaRPr>
          </a:p>
        </p:txBody>
      </p:sp>
      <p:sp>
        <p:nvSpPr>
          <p:cNvPr id="50182" name="Text Box 4"/>
          <p:cNvSpPr txBox="1">
            <a:spLocks noChangeArrowheads="1"/>
          </p:cNvSpPr>
          <p:nvPr/>
        </p:nvSpPr>
        <p:spPr bwMode="auto">
          <a:xfrm>
            <a:off x="6904039" y="1055689"/>
            <a:ext cx="27781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rgbClr val="82B8C1"/>
                </a:solidFill>
                <a:latin typeface="微软雅黑" panose="020B0503020204020204" pitchFamily="34" charset="-122"/>
                <a:ea typeface="微软雅黑" panose="020B0503020204020204" pitchFamily="34" charset="-122"/>
              </a:rPr>
              <a:t>屏幕分辨率</a:t>
            </a:r>
            <a:endParaRPr kumimoji="0" lang="en-US" altLang="zh-CN" sz="2800">
              <a:solidFill>
                <a:srgbClr val="82B8C1"/>
              </a:solidFill>
              <a:latin typeface="微软雅黑" panose="020B0503020204020204" pitchFamily="34" charset="-122"/>
              <a:ea typeface="微软雅黑" panose="020B0503020204020204" pitchFamily="34" charset="-122"/>
            </a:endParaRPr>
          </a:p>
        </p:txBody>
      </p:sp>
      <p:sp>
        <p:nvSpPr>
          <p:cNvPr id="50183" name="Text Box 4"/>
          <p:cNvSpPr txBox="1">
            <a:spLocks noChangeArrowheads="1"/>
          </p:cNvSpPr>
          <p:nvPr/>
        </p:nvSpPr>
        <p:spPr bwMode="auto">
          <a:xfrm>
            <a:off x="3767139" y="2443164"/>
            <a:ext cx="20081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600">
                <a:solidFill>
                  <a:schemeClr val="accent2"/>
                </a:solidFill>
                <a:latin typeface="微软雅黑" panose="020B0503020204020204" pitchFamily="34" charset="-122"/>
                <a:ea typeface="微软雅黑" panose="020B0503020204020204" pitchFamily="34" charset="-122"/>
              </a:rPr>
              <a:t>高：</a:t>
            </a:r>
            <a:r>
              <a:rPr kumimoji="0" lang="en-US" altLang="zh-CN" sz="1600">
                <a:solidFill>
                  <a:schemeClr val="accent2"/>
                </a:solidFill>
                <a:latin typeface="微软雅黑" panose="020B0503020204020204" pitchFamily="34" charset="-122"/>
                <a:ea typeface="微软雅黑" panose="020B0503020204020204" pitchFamily="34" charset="-122"/>
              </a:rPr>
              <a:t>480points</a:t>
            </a:r>
          </a:p>
        </p:txBody>
      </p:sp>
      <p:sp>
        <p:nvSpPr>
          <p:cNvPr id="50184" name="Text Box 4"/>
          <p:cNvSpPr txBox="1">
            <a:spLocks noChangeArrowheads="1"/>
          </p:cNvSpPr>
          <p:nvPr/>
        </p:nvSpPr>
        <p:spPr bwMode="auto">
          <a:xfrm>
            <a:off x="3776664" y="4222751"/>
            <a:ext cx="20081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600">
                <a:solidFill>
                  <a:schemeClr val="accent2"/>
                </a:solidFill>
                <a:latin typeface="微软雅黑" panose="020B0503020204020204" pitchFamily="34" charset="-122"/>
                <a:ea typeface="微软雅黑" panose="020B0503020204020204" pitchFamily="34" charset="-122"/>
              </a:rPr>
              <a:t>宽：</a:t>
            </a:r>
            <a:r>
              <a:rPr kumimoji="0" lang="en-US" altLang="zh-CN" sz="1600">
                <a:solidFill>
                  <a:schemeClr val="accent2"/>
                </a:solidFill>
                <a:latin typeface="微软雅黑" panose="020B0503020204020204" pitchFamily="34" charset="-122"/>
                <a:ea typeface="微软雅黑" panose="020B0503020204020204" pitchFamily="34" charset="-122"/>
              </a:rPr>
              <a:t>320points</a:t>
            </a:r>
          </a:p>
        </p:txBody>
      </p:sp>
      <p:pic>
        <p:nvPicPr>
          <p:cNvPr id="5018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476" y="2016126"/>
            <a:ext cx="2436813"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50186" name="Text Box 4"/>
          <p:cNvSpPr txBox="1">
            <a:spLocks noChangeArrowheads="1"/>
          </p:cNvSpPr>
          <p:nvPr/>
        </p:nvSpPr>
        <p:spPr bwMode="auto">
          <a:xfrm>
            <a:off x="7493001" y="2489201"/>
            <a:ext cx="2009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600">
                <a:solidFill>
                  <a:schemeClr val="accent2"/>
                </a:solidFill>
                <a:latin typeface="微软雅黑" panose="020B0503020204020204" pitchFamily="34" charset="-122"/>
                <a:ea typeface="微软雅黑" panose="020B0503020204020204" pitchFamily="34" charset="-122"/>
              </a:rPr>
              <a:t>高：</a:t>
            </a:r>
            <a:r>
              <a:rPr kumimoji="0" lang="en-US" altLang="zh-CN" sz="1600">
                <a:solidFill>
                  <a:schemeClr val="accent2"/>
                </a:solidFill>
                <a:latin typeface="微软雅黑" panose="020B0503020204020204" pitchFamily="34" charset="-122"/>
                <a:ea typeface="微软雅黑" panose="020B0503020204020204" pitchFamily="34" charset="-122"/>
              </a:rPr>
              <a:t>960px</a:t>
            </a:r>
          </a:p>
        </p:txBody>
      </p:sp>
      <p:sp>
        <p:nvSpPr>
          <p:cNvPr id="50187" name="Text Box 4"/>
          <p:cNvSpPr txBox="1">
            <a:spLocks noChangeArrowheads="1"/>
          </p:cNvSpPr>
          <p:nvPr/>
        </p:nvSpPr>
        <p:spPr bwMode="auto">
          <a:xfrm>
            <a:off x="7502526" y="4268789"/>
            <a:ext cx="2009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600">
                <a:solidFill>
                  <a:schemeClr val="accent2"/>
                </a:solidFill>
                <a:latin typeface="微软雅黑" panose="020B0503020204020204" pitchFamily="34" charset="-122"/>
                <a:ea typeface="微软雅黑" panose="020B0503020204020204" pitchFamily="34" charset="-122"/>
              </a:rPr>
              <a:t>宽：</a:t>
            </a:r>
            <a:r>
              <a:rPr kumimoji="0" lang="en-US" altLang="zh-CN" sz="1600">
                <a:solidFill>
                  <a:schemeClr val="accent2"/>
                </a:solidFill>
                <a:latin typeface="微软雅黑" panose="020B0503020204020204" pitchFamily="34" charset="-122"/>
                <a:ea typeface="微软雅黑" panose="020B0503020204020204" pitchFamily="34" charset="-122"/>
              </a:rPr>
              <a:t>640px</a:t>
            </a:r>
          </a:p>
        </p:txBody>
      </p:sp>
      <p:sp>
        <p:nvSpPr>
          <p:cNvPr id="50188" name="Text Box 4"/>
          <p:cNvSpPr txBox="1">
            <a:spLocks noChangeArrowheads="1"/>
          </p:cNvSpPr>
          <p:nvPr/>
        </p:nvSpPr>
        <p:spPr bwMode="auto">
          <a:xfrm>
            <a:off x="1524001" y="6334126"/>
            <a:ext cx="4124325" cy="45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400" dirty="0">
                <a:solidFill>
                  <a:schemeClr val="bg1"/>
                </a:solidFill>
                <a:latin typeface="微软雅黑" panose="020B0503020204020204" pitchFamily="34" charset="-122"/>
                <a:ea typeface="微软雅黑" panose="020B0503020204020204" pitchFamily="34" charset="-122"/>
              </a:rPr>
              <a:t>例如</a:t>
            </a:r>
            <a:r>
              <a:rPr kumimoji="0" lang="en-US" altLang="zh-CN" sz="1400" dirty="0">
                <a:solidFill>
                  <a:schemeClr val="bg1"/>
                </a:solidFill>
                <a:latin typeface="微软雅黑" panose="020B0503020204020204" pitchFamily="34" charset="-122"/>
                <a:ea typeface="微软雅黑" panose="020B0503020204020204" pitchFamily="34" charset="-122"/>
              </a:rPr>
              <a:t>iPhone4</a:t>
            </a:r>
            <a:r>
              <a:rPr kumimoji="0" lang="zh-CN" altLang="en-US" sz="1400" dirty="0">
                <a:solidFill>
                  <a:schemeClr val="bg1"/>
                </a:solidFill>
                <a:latin typeface="微软雅黑" panose="020B0503020204020204" pitchFamily="34" charset="-122"/>
                <a:ea typeface="微软雅黑" panose="020B0503020204020204" pitchFamily="34" charset="-122"/>
              </a:rPr>
              <a:t>：</a:t>
            </a:r>
            <a:endParaRPr kumimoji="0"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0189" name="矩形 5"/>
          <p:cNvSpPr>
            <a:spLocks noChangeArrowheads="1"/>
          </p:cNvSpPr>
          <p:nvPr/>
        </p:nvSpPr>
        <p:spPr bwMode="auto">
          <a:xfrm>
            <a:off x="1951038" y="-65088"/>
            <a:ext cx="16637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7200">
                <a:solidFill>
                  <a:schemeClr val="bg1"/>
                </a:solidFill>
                <a:latin typeface="微软雅黑" panose="020B0503020204020204" pitchFamily="34" charset="-122"/>
                <a:ea typeface="微软雅黑" panose="020B0503020204020204" pitchFamily="34" charset="-122"/>
              </a:rPr>
              <a:t>答</a:t>
            </a:r>
            <a:endParaRPr kumimoji="0" lang="en-US" altLang="zh-CN" sz="7200">
              <a:solidFill>
                <a:schemeClr val="bg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5400000">
            <a:off x="1500188" y="388938"/>
            <a:ext cx="354013" cy="306388"/>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Tree>
    <p:extLst>
      <p:ext uri="{BB962C8B-B14F-4D97-AF65-F5344CB8AC3E}">
        <p14:creationId xmlns:p14="http://schemas.microsoft.com/office/powerpoint/2010/main" val="25675120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8412164" y="1228725"/>
            <a:ext cx="2255837" cy="4643438"/>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47" name="矩形 46"/>
          <p:cNvSpPr/>
          <p:nvPr/>
        </p:nvSpPr>
        <p:spPr>
          <a:xfrm>
            <a:off x="6257926" y="1219200"/>
            <a:ext cx="2138363" cy="4643438"/>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46" name="矩形 45"/>
          <p:cNvSpPr/>
          <p:nvPr/>
        </p:nvSpPr>
        <p:spPr>
          <a:xfrm>
            <a:off x="4075113" y="1220789"/>
            <a:ext cx="2138362" cy="4643437"/>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2228" name="Text Box 3"/>
          <p:cNvSpPr txBox="1">
            <a:spLocks noChangeArrowheads="1"/>
          </p:cNvSpPr>
          <p:nvPr/>
        </p:nvSpPr>
        <p:spPr bwMode="auto">
          <a:xfrm>
            <a:off x="1792289" y="0"/>
            <a:ext cx="41735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2000" b="1" dirty="0">
                <a:solidFill>
                  <a:schemeClr val="bg1"/>
                </a:solidFill>
                <a:latin typeface="微软雅黑" panose="020B0503020204020204" pitchFamily="34" charset="-122"/>
                <a:ea typeface="微软雅黑" panose="020B0503020204020204" pitchFamily="34" charset="-122"/>
              </a:rPr>
              <a:t>常见设备坐标系统参数 </a:t>
            </a:r>
            <a:r>
              <a:rPr kumimoji="0" lang="en-US" altLang="zh-CN" sz="2000" b="1" dirty="0">
                <a:solidFill>
                  <a:schemeClr val="bg1"/>
                </a:solidFill>
                <a:latin typeface="微软雅黑" panose="020B0503020204020204" pitchFamily="34" charset="-122"/>
                <a:ea typeface="微软雅黑" panose="020B0503020204020204" pitchFamily="34" charset="-122"/>
              </a:rPr>
              <a:t>(</a:t>
            </a:r>
            <a:r>
              <a:rPr kumimoji="0" lang="zh-CN" altLang="en-US" sz="2000" b="1" dirty="0">
                <a:solidFill>
                  <a:schemeClr val="bg1"/>
                </a:solidFill>
                <a:latin typeface="微软雅黑" panose="020B0503020204020204" pitchFamily="34" charset="-122"/>
                <a:ea typeface="微软雅黑" panose="020B0503020204020204" pitchFamily="34" charset="-122"/>
              </a:rPr>
              <a:t>竖屏</a:t>
            </a:r>
            <a:r>
              <a:rPr kumimoji="0" lang="en-US" altLang="zh-CN" sz="2000" b="1" dirty="0">
                <a:solidFill>
                  <a:schemeClr val="bg1"/>
                </a:solidFill>
                <a:latin typeface="微软雅黑" panose="020B0503020204020204" pitchFamily="34" charset="-122"/>
                <a:ea typeface="微软雅黑" panose="020B0503020204020204" pitchFamily="34" charset="-122"/>
              </a:rPr>
              <a:t>)</a:t>
            </a:r>
            <a:endParaRPr kumimoji="0"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1939926" y="1222375"/>
            <a:ext cx="2136775" cy="4643438"/>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5848" name="Text Box 8"/>
          <p:cNvSpPr txBox="1">
            <a:spLocks noChangeArrowheads="1"/>
          </p:cNvSpPr>
          <p:nvPr/>
        </p:nvSpPr>
        <p:spPr bwMode="auto">
          <a:xfrm>
            <a:off x="1944688" y="1239838"/>
            <a:ext cx="25955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iPhone</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49" name="Text Box 8"/>
          <p:cNvSpPr txBox="1">
            <a:spLocks noChangeArrowheads="1"/>
          </p:cNvSpPr>
          <p:nvPr/>
        </p:nvSpPr>
        <p:spPr bwMode="auto">
          <a:xfrm>
            <a:off x="1943100" y="2292350"/>
            <a:ext cx="21224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2800">
                <a:solidFill>
                  <a:schemeClr val="bg2"/>
                </a:solidFill>
                <a:latin typeface="微软雅黑" panose="020B0503020204020204" pitchFamily="34" charset="-122"/>
                <a:ea typeface="微软雅黑" panose="020B0503020204020204" pitchFamily="34" charset="-122"/>
              </a:rPr>
              <a:t>宽：</a:t>
            </a:r>
            <a:r>
              <a:rPr kumimoji="0" lang="en-US" altLang="zh-CN" sz="2800">
                <a:solidFill>
                  <a:schemeClr val="bg2"/>
                </a:solidFill>
                <a:latin typeface="微软雅黑" panose="020B0503020204020204" pitchFamily="34" charset="-122"/>
                <a:ea typeface="微软雅黑" panose="020B0503020204020204" pitchFamily="34" charset="-122"/>
              </a:rPr>
              <a:t>320</a:t>
            </a:r>
          </a:p>
          <a:p>
            <a:pPr algn="l"/>
            <a:r>
              <a:rPr kumimoji="0" lang="zh-CN" altLang="en-US" sz="2800">
                <a:solidFill>
                  <a:schemeClr val="bg2"/>
                </a:solidFill>
                <a:latin typeface="微软雅黑" panose="020B0503020204020204" pitchFamily="34" charset="-122"/>
                <a:ea typeface="微软雅黑" panose="020B0503020204020204" pitchFamily="34" charset="-122"/>
              </a:rPr>
              <a:t>高：</a:t>
            </a:r>
            <a:r>
              <a:rPr kumimoji="0" lang="en-US" altLang="zh-CN" sz="2800">
                <a:solidFill>
                  <a:schemeClr val="bg2"/>
                </a:solidFill>
                <a:latin typeface="微软雅黑" panose="020B0503020204020204" pitchFamily="34" charset="-122"/>
                <a:ea typeface="微软雅黑" panose="020B0503020204020204" pitchFamily="34" charset="-122"/>
              </a:rPr>
              <a:t>480</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0" name="Text Box 8"/>
          <p:cNvSpPr txBox="1">
            <a:spLocks noChangeArrowheads="1"/>
          </p:cNvSpPr>
          <p:nvPr/>
        </p:nvSpPr>
        <p:spPr bwMode="auto">
          <a:xfrm>
            <a:off x="4116389" y="1214439"/>
            <a:ext cx="16716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iPad</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1" name="Text Box 8"/>
          <p:cNvSpPr txBox="1">
            <a:spLocks noChangeArrowheads="1"/>
          </p:cNvSpPr>
          <p:nvPr/>
        </p:nvSpPr>
        <p:spPr bwMode="auto">
          <a:xfrm>
            <a:off x="4114801" y="2243139"/>
            <a:ext cx="20050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2800">
                <a:solidFill>
                  <a:schemeClr val="bg2"/>
                </a:solidFill>
                <a:latin typeface="微软雅黑" panose="020B0503020204020204" pitchFamily="34" charset="-122"/>
                <a:ea typeface="微软雅黑" panose="020B0503020204020204" pitchFamily="34" charset="-122"/>
              </a:rPr>
              <a:t>宽：</a:t>
            </a:r>
            <a:r>
              <a:rPr kumimoji="0" lang="en-US" altLang="zh-CN" sz="2800">
                <a:solidFill>
                  <a:schemeClr val="bg2"/>
                </a:solidFill>
                <a:latin typeface="微软雅黑" panose="020B0503020204020204" pitchFamily="34" charset="-122"/>
                <a:ea typeface="微软雅黑" panose="020B0503020204020204" pitchFamily="34" charset="-122"/>
              </a:rPr>
              <a:t>1024</a:t>
            </a:r>
          </a:p>
          <a:p>
            <a:pPr algn="l"/>
            <a:r>
              <a:rPr kumimoji="0" lang="zh-CN" altLang="en-US" sz="2800">
                <a:solidFill>
                  <a:schemeClr val="bg2"/>
                </a:solidFill>
                <a:latin typeface="微软雅黑" panose="020B0503020204020204" pitchFamily="34" charset="-122"/>
                <a:ea typeface="微软雅黑" panose="020B0503020204020204" pitchFamily="34" charset="-122"/>
              </a:rPr>
              <a:t>高：</a:t>
            </a:r>
            <a:r>
              <a:rPr kumimoji="0" lang="en-US" altLang="zh-CN" sz="2800">
                <a:solidFill>
                  <a:schemeClr val="bg2"/>
                </a:solidFill>
                <a:latin typeface="微软雅黑" panose="020B0503020204020204" pitchFamily="34" charset="-122"/>
                <a:ea typeface="微软雅黑" panose="020B0503020204020204" pitchFamily="34" charset="-122"/>
              </a:rPr>
              <a:t>768</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2" name="Text Box 8"/>
          <p:cNvSpPr txBox="1">
            <a:spLocks noChangeArrowheads="1"/>
          </p:cNvSpPr>
          <p:nvPr/>
        </p:nvSpPr>
        <p:spPr bwMode="auto">
          <a:xfrm>
            <a:off x="6288089" y="1235076"/>
            <a:ext cx="18510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Android</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3" name="Text Box 8"/>
          <p:cNvSpPr txBox="1">
            <a:spLocks noChangeArrowheads="1"/>
          </p:cNvSpPr>
          <p:nvPr/>
        </p:nvSpPr>
        <p:spPr bwMode="auto">
          <a:xfrm>
            <a:off x="6284914" y="2263775"/>
            <a:ext cx="19129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2800">
                <a:solidFill>
                  <a:schemeClr val="bg2"/>
                </a:solidFill>
                <a:latin typeface="微软雅黑" panose="020B0503020204020204" pitchFamily="34" charset="-122"/>
                <a:ea typeface="微软雅黑" panose="020B0503020204020204" pitchFamily="34" charset="-122"/>
              </a:rPr>
              <a:t>宽：</a:t>
            </a:r>
            <a:r>
              <a:rPr kumimoji="0" lang="en-US" altLang="zh-CN" sz="2800">
                <a:solidFill>
                  <a:schemeClr val="bg2"/>
                </a:solidFill>
                <a:latin typeface="微软雅黑" panose="020B0503020204020204" pitchFamily="34" charset="-122"/>
                <a:ea typeface="微软雅黑" panose="020B0503020204020204" pitchFamily="34" charset="-122"/>
              </a:rPr>
              <a:t>320</a:t>
            </a:r>
          </a:p>
          <a:p>
            <a:pPr algn="l"/>
            <a:r>
              <a:rPr kumimoji="0" lang="zh-CN" altLang="en-US" sz="2800">
                <a:solidFill>
                  <a:schemeClr val="bg2"/>
                </a:solidFill>
                <a:latin typeface="微软雅黑" panose="020B0503020204020204" pitchFamily="34" charset="-122"/>
                <a:ea typeface="微软雅黑" panose="020B0503020204020204" pitchFamily="34" charset="-122"/>
              </a:rPr>
              <a:t>高：</a:t>
            </a:r>
            <a:r>
              <a:rPr kumimoji="0" lang="en-US" altLang="zh-CN" sz="2800">
                <a:solidFill>
                  <a:schemeClr val="bg2"/>
                </a:solidFill>
                <a:latin typeface="微软雅黑" panose="020B0503020204020204" pitchFamily="34" charset="-122"/>
                <a:ea typeface="微软雅黑" panose="020B0503020204020204" pitchFamily="34" charset="-122"/>
              </a:rPr>
              <a:t>533</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4" name="Text Box 8"/>
          <p:cNvSpPr txBox="1">
            <a:spLocks noChangeArrowheads="1"/>
          </p:cNvSpPr>
          <p:nvPr/>
        </p:nvSpPr>
        <p:spPr bwMode="auto">
          <a:xfrm>
            <a:off x="8437564" y="1223963"/>
            <a:ext cx="25939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WinPhone</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5855" name="Text Box 8"/>
          <p:cNvSpPr txBox="1">
            <a:spLocks noChangeArrowheads="1"/>
          </p:cNvSpPr>
          <p:nvPr/>
        </p:nvSpPr>
        <p:spPr bwMode="auto">
          <a:xfrm>
            <a:off x="8447088" y="2252664"/>
            <a:ext cx="222091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2800">
                <a:solidFill>
                  <a:schemeClr val="bg2"/>
                </a:solidFill>
                <a:latin typeface="微软雅黑" panose="020B0503020204020204" pitchFamily="34" charset="-122"/>
                <a:ea typeface="微软雅黑" panose="020B0503020204020204" pitchFamily="34" charset="-122"/>
              </a:rPr>
              <a:t>宽：</a:t>
            </a:r>
            <a:r>
              <a:rPr kumimoji="0" lang="en-US" altLang="zh-CN" sz="2800">
                <a:solidFill>
                  <a:schemeClr val="bg2"/>
                </a:solidFill>
                <a:latin typeface="微软雅黑" panose="020B0503020204020204" pitchFamily="34" charset="-122"/>
                <a:ea typeface="微软雅黑" panose="020B0503020204020204" pitchFamily="34" charset="-122"/>
              </a:rPr>
              <a:t>300</a:t>
            </a:r>
          </a:p>
          <a:p>
            <a:pPr algn="l"/>
            <a:r>
              <a:rPr kumimoji="0" lang="zh-CN" altLang="en-US" sz="2800">
                <a:solidFill>
                  <a:schemeClr val="bg2"/>
                </a:solidFill>
                <a:latin typeface="微软雅黑" panose="020B0503020204020204" pitchFamily="34" charset="-122"/>
                <a:ea typeface="微软雅黑" panose="020B0503020204020204" pitchFamily="34" charset="-122"/>
              </a:rPr>
              <a:t>高：</a:t>
            </a:r>
            <a:r>
              <a:rPr kumimoji="0" lang="en-US" altLang="zh-CN" sz="2800">
                <a:solidFill>
                  <a:schemeClr val="bg2"/>
                </a:solidFill>
                <a:latin typeface="微软雅黑" panose="020B0503020204020204" pitchFamily="34" charset="-122"/>
                <a:ea typeface="微软雅黑" panose="020B0503020204020204" pitchFamily="34" charset="-122"/>
              </a:rPr>
              <a:t>500</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2" name="矩形 31"/>
          <p:cNvSpPr/>
          <p:nvPr/>
        </p:nvSpPr>
        <p:spPr>
          <a:xfrm>
            <a:off x="4040189" y="1042989"/>
            <a:ext cx="73025" cy="521493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3" name="矩形 32"/>
          <p:cNvSpPr/>
          <p:nvPr/>
        </p:nvSpPr>
        <p:spPr>
          <a:xfrm>
            <a:off x="6210301" y="1184275"/>
            <a:ext cx="73025" cy="521493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4" name="矩形 33"/>
          <p:cNvSpPr/>
          <p:nvPr/>
        </p:nvSpPr>
        <p:spPr>
          <a:xfrm>
            <a:off x="8372476" y="1230314"/>
            <a:ext cx="73025" cy="521652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5859" name="Text Box 3"/>
          <p:cNvSpPr txBox="1">
            <a:spLocks noChangeArrowheads="1"/>
          </p:cNvSpPr>
          <p:nvPr/>
        </p:nvSpPr>
        <p:spPr bwMode="auto">
          <a:xfrm>
            <a:off x="6494464" y="5853114"/>
            <a:ext cx="41735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r">
              <a:lnSpc>
                <a:spcPct val="150000"/>
              </a:lnSpc>
            </a:pPr>
            <a:r>
              <a:rPr kumimoji="0" lang="zh-CN" altLang="en-US" sz="2000" b="1" dirty="0">
                <a:solidFill>
                  <a:schemeClr val="bg1"/>
                </a:solidFill>
                <a:latin typeface="微软雅黑" panose="020B0503020204020204" pitchFamily="34" charset="-122"/>
                <a:ea typeface="微软雅黑" panose="020B0503020204020204" pitchFamily="34" charset="-122"/>
              </a:rPr>
              <a:t>数据仅供参考</a:t>
            </a:r>
          </a:p>
        </p:txBody>
      </p:sp>
      <p:sp>
        <p:nvSpPr>
          <p:cNvPr id="35860" name="Text Box 8"/>
          <p:cNvSpPr txBox="1">
            <a:spLocks noChangeArrowheads="1"/>
          </p:cNvSpPr>
          <p:nvPr/>
        </p:nvSpPr>
        <p:spPr bwMode="auto">
          <a:xfrm>
            <a:off x="6284914" y="4427538"/>
            <a:ext cx="209073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Android</a:t>
            </a:r>
            <a:r>
              <a:rPr kumimoji="0" lang="zh-CN" altLang="en-US" sz="1400">
                <a:solidFill>
                  <a:schemeClr val="bg2"/>
                </a:solidFill>
                <a:latin typeface="微软雅黑" panose="020B0503020204020204" pitchFamily="34" charset="-122"/>
                <a:ea typeface="微软雅黑" panose="020B0503020204020204" pitchFamily="34" charset="-122"/>
              </a:rPr>
              <a:t>系统开源，设备生产商定制化较多</a:t>
            </a:r>
            <a:endParaRPr kumimoji="0" lang="en-US" altLang="zh-CN" sz="1400">
              <a:solidFill>
                <a:schemeClr val="bg2"/>
              </a:solidFill>
              <a:latin typeface="微软雅黑" panose="020B0503020204020204" pitchFamily="34" charset="-122"/>
              <a:ea typeface="微软雅黑" panose="020B0503020204020204" pitchFamily="34" charset="-122"/>
            </a:endParaRPr>
          </a:p>
        </p:txBody>
      </p:sp>
      <p:sp>
        <p:nvSpPr>
          <p:cNvPr id="35861" name="Text Box 8"/>
          <p:cNvSpPr txBox="1">
            <a:spLocks noChangeArrowheads="1"/>
          </p:cNvSpPr>
          <p:nvPr/>
        </p:nvSpPr>
        <p:spPr bwMode="auto">
          <a:xfrm>
            <a:off x="4110038" y="4438650"/>
            <a:ext cx="24130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ipad</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1024*768</a:t>
            </a:r>
          </a:p>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ipad2</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1024*768</a:t>
            </a:r>
          </a:p>
          <a:p>
            <a:pPr algn="l">
              <a:lnSpc>
                <a:spcPct val="150000"/>
              </a:lnSpc>
            </a:pPr>
            <a:r>
              <a:rPr kumimoji="0" lang="zh-CN" altLang="en-US" sz="1400">
                <a:solidFill>
                  <a:schemeClr val="bg2"/>
                </a:solidFill>
                <a:latin typeface="微软雅黑" panose="020B0503020204020204" pitchFamily="34" charset="-122"/>
                <a:ea typeface="微软雅黑" panose="020B0503020204020204" pitchFamily="34" charset="-122"/>
              </a:rPr>
              <a:t>新</a:t>
            </a:r>
            <a:r>
              <a:rPr kumimoji="0" lang="en-US" altLang="zh-CN" sz="1400">
                <a:solidFill>
                  <a:schemeClr val="bg2"/>
                </a:solidFill>
                <a:latin typeface="微软雅黑" panose="020B0503020204020204" pitchFamily="34" charset="-122"/>
                <a:ea typeface="微软雅黑" panose="020B0503020204020204" pitchFamily="34" charset="-122"/>
              </a:rPr>
              <a:t>ipad</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2054*1536</a:t>
            </a:r>
            <a:endParaRPr kumimoji="0" lang="zh-CN" altLang="en-US" sz="1400">
              <a:solidFill>
                <a:schemeClr val="bg2"/>
              </a:solidFill>
              <a:latin typeface="微软雅黑" panose="020B0503020204020204" pitchFamily="34" charset="-122"/>
              <a:ea typeface="微软雅黑" panose="020B0503020204020204" pitchFamily="34" charset="-122"/>
            </a:endParaRPr>
          </a:p>
          <a:p>
            <a:pPr algn="l">
              <a:lnSpc>
                <a:spcPct val="150000"/>
              </a:lnSpc>
            </a:pPr>
            <a:endParaRPr kumimoji="0" lang="zh-CN" altLang="en-US" sz="1400">
              <a:solidFill>
                <a:schemeClr val="bg2"/>
              </a:solidFill>
              <a:latin typeface="微软雅黑" panose="020B0503020204020204" pitchFamily="34" charset="-122"/>
              <a:ea typeface="微软雅黑" panose="020B0503020204020204" pitchFamily="34" charset="-122"/>
            </a:endParaRPr>
          </a:p>
          <a:p>
            <a:pPr algn="l">
              <a:lnSpc>
                <a:spcPct val="150000"/>
              </a:lnSpc>
            </a:pPr>
            <a:endParaRPr kumimoji="0" lang="zh-CN" altLang="en-US" sz="1400">
              <a:solidFill>
                <a:schemeClr val="bg2"/>
              </a:solidFill>
              <a:latin typeface="微软雅黑" panose="020B0503020204020204" pitchFamily="34" charset="-122"/>
              <a:ea typeface="微软雅黑" panose="020B0503020204020204" pitchFamily="34" charset="-122"/>
            </a:endParaRPr>
          </a:p>
        </p:txBody>
      </p:sp>
      <p:sp>
        <p:nvSpPr>
          <p:cNvPr id="35862" name="Text Box 8"/>
          <p:cNvSpPr txBox="1">
            <a:spLocks noChangeArrowheads="1"/>
          </p:cNvSpPr>
          <p:nvPr/>
        </p:nvSpPr>
        <p:spPr bwMode="auto">
          <a:xfrm>
            <a:off x="1947863" y="4448176"/>
            <a:ext cx="236696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Iphone3g</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320*480</a:t>
            </a:r>
          </a:p>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Iphone3gs</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320*480</a:t>
            </a:r>
            <a:endParaRPr kumimoji="0" lang="zh-CN" altLang="en-US" sz="1400">
              <a:solidFill>
                <a:schemeClr val="bg2"/>
              </a:solidFill>
              <a:latin typeface="微软雅黑" panose="020B0503020204020204" pitchFamily="34" charset="-122"/>
              <a:ea typeface="微软雅黑" panose="020B0503020204020204" pitchFamily="34" charset="-122"/>
            </a:endParaRPr>
          </a:p>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Iphone4</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640*960</a:t>
            </a:r>
          </a:p>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Iphone4s</a:t>
            </a:r>
            <a:r>
              <a:rPr kumimoji="0" lang="zh-CN" altLang="en-US" sz="1400">
                <a:solidFill>
                  <a:schemeClr val="bg2"/>
                </a:solidFill>
                <a:latin typeface="微软雅黑" panose="020B0503020204020204" pitchFamily="34" charset="-122"/>
                <a:ea typeface="微软雅黑" panose="020B0503020204020204" pitchFamily="34" charset="-122"/>
              </a:rPr>
              <a:t>：</a:t>
            </a:r>
            <a:r>
              <a:rPr kumimoji="0" lang="en-US" altLang="zh-CN" sz="1400">
                <a:solidFill>
                  <a:schemeClr val="bg2"/>
                </a:solidFill>
                <a:latin typeface="微软雅黑" panose="020B0503020204020204" pitchFamily="34" charset="-122"/>
                <a:ea typeface="微软雅黑" panose="020B0503020204020204" pitchFamily="34" charset="-122"/>
              </a:rPr>
              <a:t>640*960</a:t>
            </a:r>
            <a:endParaRPr kumimoji="0" lang="zh-CN" altLang="en-US" sz="1400">
              <a:solidFill>
                <a:schemeClr val="bg2"/>
              </a:solidFill>
              <a:latin typeface="微软雅黑" panose="020B0503020204020204" pitchFamily="34" charset="-122"/>
              <a:ea typeface="微软雅黑" panose="020B0503020204020204" pitchFamily="34" charset="-122"/>
            </a:endParaRPr>
          </a:p>
          <a:p>
            <a:pPr algn="l">
              <a:lnSpc>
                <a:spcPct val="150000"/>
              </a:lnSpc>
            </a:pPr>
            <a:endParaRPr kumimoji="0" lang="zh-CN" altLang="en-US" sz="1400">
              <a:solidFill>
                <a:schemeClr val="bg2"/>
              </a:solidFill>
              <a:latin typeface="微软雅黑" panose="020B0503020204020204" pitchFamily="34" charset="-122"/>
              <a:ea typeface="微软雅黑" panose="020B0503020204020204" pitchFamily="34" charset="-122"/>
            </a:endParaRPr>
          </a:p>
          <a:p>
            <a:pPr algn="l">
              <a:lnSpc>
                <a:spcPct val="150000"/>
              </a:lnSpc>
            </a:pPr>
            <a:endParaRPr kumimoji="0" lang="zh-CN" altLang="en-US" sz="1400">
              <a:solidFill>
                <a:schemeClr val="bg2"/>
              </a:solidFill>
              <a:latin typeface="微软雅黑" panose="020B0503020204020204" pitchFamily="34" charset="-122"/>
              <a:ea typeface="微软雅黑" panose="020B0503020204020204" pitchFamily="34" charset="-122"/>
            </a:endParaRPr>
          </a:p>
        </p:txBody>
      </p:sp>
      <p:sp>
        <p:nvSpPr>
          <p:cNvPr id="35863" name="Text Box 8"/>
          <p:cNvSpPr txBox="1">
            <a:spLocks noChangeArrowheads="1"/>
          </p:cNvSpPr>
          <p:nvPr/>
        </p:nvSpPr>
        <p:spPr bwMode="auto">
          <a:xfrm>
            <a:off x="8442325" y="4435475"/>
            <a:ext cx="20907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400">
                <a:solidFill>
                  <a:schemeClr val="bg2"/>
                </a:solidFill>
                <a:latin typeface="微软雅黑" panose="020B0503020204020204" pitchFamily="34" charset="-122"/>
                <a:ea typeface="微软雅黑" panose="020B0503020204020204" pitchFamily="34" charset="-122"/>
              </a:rPr>
              <a:t>480*800</a:t>
            </a:r>
            <a:endParaRPr kumimoji="0" lang="zh-CN" altLang="en-US" sz="1400">
              <a:solidFill>
                <a:schemeClr val="bg2"/>
              </a:solidFill>
              <a:latin typeface="微软雅黑" panose="020B0503020204020204" pitchFamily="34" charset="-122"/>
              <a:ea typeface="微软雅黑" panose="020B0503020204020204" pitchFamily="34" charset="-122"/>
            </a:endParaRPr>
          </a:p>
        </p:txBody>
      </p:sp>
      <p:sp>
        <p:nvSpPr>
          <p:cNvPr id="35864" name="矩形 39"/>
          <p:cNvSpPr>
            <a:spLocks noChangeArrowheads="1"/>
          </p:cNvSpPr>
          <p:nvPr/>
        </p:nvSpPr>
        <p:spPr bwMode="auto">
          <a:xfrm>
            <a:off x="6189663" y="1701800"/>
            <a:ext cx="2178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200">
                <a:solidFill>
                  <a:schemeClr val="bg2"/>
                </a:solidFill>
                <a:latin typeface="微软雅黑" panose="020B0503020204020204" pitchFamily="34" charset="-122"/>
                <a:ea typeface="微软雅黑" panose="020B0503020204020204" pitchFamily="34" charset="-122"/>
              </a:rPr>
              <a:t>（分辨率：</a:t>
            </a:r>
            <a:r>
              <a:rPr kumimoji="0" lang="en-US" altLang="zh-CN" sz="1200">
                <a:solidFill>
                  <a:schemeClr val="bg2"/>
                </a:solidFill>
                <a:latin typeface="微软雅黑" panose="020B0503020204020204" pitchFamily="34" charset="-122"/>
                <a:ea typeface="微软雅黑" panose="020B0503020204020204" pitchFamily="34" charset="-122"/>
              </a:rPr>
              <a:t>480*800</a:t>
            </a:r>
            <a:r>
              <a:rPr kumimoji="0" lang="zh-CN" altLang="en-US" sz="1200">
                <a:solidFill>
                  <a:schemeClr val="bg2"/>
                </a:solidFill>
                <a:latin typeface="微软雅黑" panose="020B0503020204020204" pitchFamily="34" charset="-122"/>
                <a:ea typeface="微软雅黑" panose="020B0503020204020204" pitchFamily="34" charset="-122"/>
              </a:rPr>
              <a:t>）情况下</a:t>
            </a:r>
          </a:p>
        </p:txBody>
      </p:sp>
      <p:sp>
        <p:nvSpPr>
          <p:cNvPr id="35865" name="矩形 40"/>
          <p:cNvSpPr>
            <a:spLocks noChangeArrowheads="1"/>
          </p:cNvSpPr>
          <p:nvPr/>
        </p:nvSpPr>
        <p:spPr bwMode="auto">
          <a:xfrm>
            <a:off x="1938339" y="4087813"/>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1800">
                <a:solidFill>
                  <a:schemeClr val="bg2"/>
                </a:solidFill>
                <a:latin typeface="微软雅黑" panose="020B0503020204020204" pitchFamily="34" charset="-122"/>
                <a:ea typeface="微软雅黑" panose="020B0503020204020204" pitchFamily="34" charset="-122"/>
              </a:rPr>
              <a:t>屏幕分辨率：</a:t>
            </a:r>
            <a:endParaRPr kumimoji="0" lang="zh-CN" altLang="en-US" sz="1800"/>
          </a:p>
        </p:txBody>
      </p:sp>
      <p:sp>
        <p:nvSpPr>
          <p:cNvPr id="35866" name="矩形 41"/>
          <p:cNvSpPr>
            <a:spLocks noChangeArrowheads="1"/>
          </p:cNvSpPr>
          <p:nvPr/>
        </p:nvSpPr>
        <p:spPr bwMode="auto">
          <a:xfrm>
            <a:off x="4121150" y="407352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1800">
                <a:solidFill>
                  <a:schemeClr val="bg2"/>
                </a:solidFill>
                <a:latin typeface="微软雅黑" panose="020B0503020204020204" pitchFamily="34" charset="-122"/>
                <a:ea typeface="微软雅黑" panose="020B0503020204020204" pitchFamily="34" charset="-122"/>
              </a:rPr>
              <a:t>屏幕分辨率：</a:t>
            </a:r>
            <a:endParaRPr kumimoji="0" lang="zh-CN" altLang="en-US" sz="1800"/>
          </a:p>
        </p:txBody>
      </p:sp>
      <p:sp>
        <p:nvSpPr>
          <p:cNvPr id="35867" name="矩形 42"/>
          <p:cNvSpPr>
            <a:spLocks noChangeArrowheads="1"/>
          </p:cNvSpPr>
          <p:nvPr/>
        </p:nvSpPr>
        <p:spPr bwMode="auto">
          <a:xfrm>
            <a:off x="6294439" y="4086225"/>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1800">
                <a:solidFill>
                  <a:schemeClr val="bg2"/>
                </a:solidFill>
                <a:latin typeface="微软雅黑" panose="020B0503020204020204" pitchFamily="34" charset="-122"/>
                <a:ea typeface="微软雅黑" panose="020B0503020204020204" pitchFamily="34" charset="-122"/>
              </a:rPr>
              <a:t>屏幕分辨率：</a:t>
            </a:r>
            <a:endParaRPr kumimoji="0" lang="zh-CN" altLang="en-US" sz="1800"/>
          </a:p>
        </p:txBody>
      </p:sp>
      <p:sp>
        <p:nvSpPr>
          <p:cNvPr id="35868" name="矩形 43"/>
          <p:cNvSpPr>
            <a:spLocks noChangeArrowheads="1"/>
          </p:cNvSpPr>
          <p:nvPr/>
        </p:nvSpPr>
        <p:spPr bwMode="auto">
          <a:xfrm>
            <a:off x="8443914" y="4097339"/>
            <a:ext cx="1570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r>
              <a:rPr kumimoji="0" lang="zh-CN" altLang="en-US" sz="1800">
                <a:solidFill>
                  <a:schemeClr val="bg2"/>
                </a:solidFill>
                <a:latin typeface="微软雅黑" panose="020B0503020204020204" pitchFamily="34" charset="-122"/>
                <a:ea typeface="微软雅黑" panose="020B0503020204020204" pitchFamily="34" charset="-122"/>
              </a:rPr>
              <a:t>屏幕分辨率：</a:t>
            </a:r>
            <a:endParaRPr kumimoji="0" lang="zh-CN" altLang="en-US" sz="1800"/>
          </a:p>
        </p:txBody>
      </p:sp>
    </p:spTree>
    <p:extLst>
      <p:ext uri="{BB962C8B-B14F-4D97-AF65-F5344CB8AC3E}">
        <p14:creationId xmlns:p14="http://schemas.microsoft.com/office/powerpoint/2010/main" val="7637133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2"/>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9" dur="500"/>
                                        <p:tgtEl>
                                          <p:spTgt spid="48"/>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ppt_x</p:attrName>
                                        </p:attrNameLst>
                                      </p:cBhvr>
                                      <p:tavLst>
                                        <p:tav tm="0">
                                          <p:val>
                                            <p:strVal val="#ppt_x-.2"/>
                                          </p:val>
                                        </p:tav>
                                        <p:tav tm="100000">
                                          <p:val>
                                            <p:strVal val="#ppt_x"/>
                                          </p:val>
                                        </p:tav>
                                      </p:tavLst>
                                    </p:anim>
                                    <p:anim calcmode="lin" valueType="num">
                                      <p:cBhvr>
                                        <p:cTn id="13" dur="5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4" dur="500"/>
                                        <p:tgtEl>
                                          <p:spTgt spid="47"/>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ppt_x</p:attrName>
                                        </p:attrNameLst>
                                      </p:cBhvr>
                                      <p:tavLst>
                                        <p:tav tm="0">
                                          <p:val>
                                            <p:strVal val="#ppt_x-.2"/>
                                          </p:val>
                                        </p:tav>
                                        <p:tav tm="100000">
                                          <p:val>
                                            <p:strVal val="#ppt_x"/>
                                          </p:val>
                                        </p:tav>
                                      </p:tavLst>
                                    </p:anim>
                                    <p:anim calcmode="lin" valueType="num">
                                      <p:cBhvr>
                                        <p:cTn id="18"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19" dur="500"/>
                                        <p:tgtEl>
                                          <p:spTgt spid="46"/>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ppt_x-.2"/>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4" dur="500"/>
                                        <p:tgtEl>
                                          <p:spTgt spid="14"/>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35848"/>
                                        </p:tgtEl>
                                        <p:attrNameLst>
                                          <p:attrName>style.visibility</p:attrName>
                                        </p:attrNameLst>
                                      </p:cBhvr>
                                      <p:to>
                                        <p:strVal val="visible"/>
                                      </p:to>
                                    </p:set>
                                    <p:anim calcmode="lin" valueType="num">
                                      <p:cBhvr>
                                        <p:cTn id="27" dur="500" fill="hold"/>
                                        <p:tgtEl>
                                          <p:spTgt spid="35848"/>
                                        </p:tgtEl>
                                        <p:attrNameLst>
                                          <p:attrName>ppt_x</p:attrName>
                                        </p:attrNameLst>
                                      </p:cBhvr>
                                      <p:tavLst>
                                        <p:tav tm="0">
                                          <p:val>
                                            <p:strVal val="#ppt_x-.2"/>
                                          </p:val>
                                        </p:tav>
                                        <p:tav tm="100000">
                                          <p:val>
                                            <p:strVal val="#ppt_x"/>
                                          </p:val>
                                        </p:tav>
                                      </p:tavLst>
                                    </p:anim>
                                    <p:anim calcmode="lin" valueType="num">
                                      <p:cBhvr>
                                        <p:cTn id="28" dur="500" fill="hold"/>
                                        <p:tgtEl>
                                          <p:spTgt spid="35848"/>
                                        </p:tgtEl>
                                        <p:attrNameLst>
                                          <p:attrName>ppt_y</p:attrName>
                                        </p:attrNameLst>
                                      </p:cBhvr>
                                      <p:tavLst>
                                        <p:tav tm="0">
                                          <p:val>
                                            <p:strVal val="#ppt_y"/>
                                          </p:val>
                                        </p:tav>
                                        <p:tav tm="100000">
                                          <p:val>
                                            <p:strVal val="#ppt_y"/>
                                          </p:val>
                                        </p:tav>
                                      </p:tavLst>
                                    </p:anim>
                                    <p:animEffect transition="in" filter="wipe(right)" prLst="gradientSize: 0.1">
                                      <p:cBhvr>
                                        <p:cTn id="29" dur="500"/>
                                        <p:tgtEl>
                                          <p:spTgt spid="35848"/>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35849"/>
                                        </p:tgtEl>
                                        <p:attrNameLst>
                                          <p:attrName>style.visibility</p:attrName>
                                        </p:attrNameLst>
                                      </p:cBhvr>
                                      <p:to>
                                        <p:strVal val="visible"/>
                                      </p:to>
                                    </p:set>
                                    <p:anim calcmode="lin" valueType="num">
                                      <p:cBhvr>
                                        <p:cTn id="32" dur="500" fill="hold"/>
                                        <p:tgtEl>
                                          <p:spTgt spid="35849"/>
                                        </p:tgtEl>
                                        <p:attrNameLst>
                                          <p:attrName>ppt_x</p:attrName>
                                        </p:attrNameLst>
                                      </p:cBhvr>
                                      <p:tavLst>
                                        <p:tav tm="0">
                                          <p:val>
                                            <p:strVal val="#ppt_x-.2"/>
                                          </p:val>
                                        </p:tav>
                                        <p:tav tm="100000">
                                          <p:val>
                                            <p:strVal val="#ppt_x"/>
                                          </p:val>
                                        </p:tav>
                                      </p:tavLst>
                                    </p:anim>
                                    <p:anim calcmode="lin" valueType="num">
                                      <p:cBhvr>
                                        <p:cTn id="33" dur="500" fill="hold"/>
                                        <p:tgtEl>
                                          <p:spTgt spid="35849"/>
                                        </p:tgtEl>
                                        <p:attrNameLst>
                                          <p:attrName>ppt_y</p:attrName>
                                        </p:attrNameLst>
                                      </p:cBhvr>
                                      <p:tavLst>
                                        <p:tav tm="0">
                                          <p:val>
                                            <p:strVal val="#ppt_y"/>
                                          </p:val>
                                        </p:tav>
                                        <p:tav tm="100000">
                                          <p:val>
                                            <p:strVal val="#ppt_y"/>
                                          </p:val>
                                        </p:tav>
                                      </p:tavLst>
                                    </p:anim>
                                    <p:animEffect transition="in" filter="wipe(right)" prLst="gradientSize: 0.1">
                                      <p:cBhvr>
                                        <p:cTn id="34" dur="500"/>
                                        <p:tgtEl>
                                          <p:spTgt spid="35849"/>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35850"/>
                                        </p:tgtEl>
                                        <p:attrNameLst>
                                          <p:attrName>style.visibility</p:attrName>
                                        </p:attrNameLst>
                                      </p:cBhvr>
                                      <p:to>
                                        <p:strVal val="visible"/>
                                      </p:to>
                                    </p:set>
                                    <p:anim calcmode="lin" valueType="num">
                                      <p:cBhvr>
                                        <p:cTn id="37" dur="500" fill="hold"/>
                                        <p:tgtEl>
                                          <p:spTgt spid="35850"/>
                                        </p:tgtEl>
                                        <p:attrNameLst>
                                          <p:attrName>ppt_x</p:attrName>
                                        </p:attrNameLst>
                                      </p:cBhvr>
                                      <p:tavLst>
                                        <p:tav tm="0">
                                          <p:val>
                                            <p:strVal val="#ppt_x-.2"/>
                                          </p:val>
                                        </p:tav>
                                        <p:tav tm="100000">
                                          <p:val>
                                            <p:strVal val="#ppt_x"/>
                                          </p:val>
                                        </p:tav>
                                      </p:tavLst>
                                    </p:anim>
                                    <p:anim calcmode="lin" valueType="num">
                                      <p:cBhvr>
                                        <p:cTn id="38" dur="500" fill="hold"/>
                                        <p:tgtEl>
                                          <p:spTgt spid="35850"/>
                                        </p:tgtEl>
                                        <p:attrNameLst>
                                          <p:attrName>ppt_y</p:attrName>
                                        </p:attrNameLst>
                                      </p:cBhvr>
                                      <p:tavLst>
                                        <p:tav tm="0">
                                          <p:val>
                                            <p:strVal val="#ppt_y"/>
                                          </p:val>
                                        </p:tav>
                                        <p:tav tm="100000">
                                          <p:val>
                                            <p:strVal val="#ppt_y"/>
                                          </p:val>
                                        </p:tav>
                                      </p:tavLst>
                                    </p:anim>
                                    <p:animEffect transition="in" filter="wipe(right)" prLst="gradientSize: 0.1">
                                      <p:cBhvr>
                                        <p:cTn id="39" dur="500"/>
                                        <p:tgtEl>
                                          <p:spTgt spid="35850"/>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35851"/>
                                        </p:tgtEl>
                                        <p:attrNameLst>
                                          <p:attrName>style.visibility</p:attrName>
                                        </p:attrNameLst>
                                      </p:cBhvr>
                                      <p:to>
                                        <p:strVal val="visible"/>
                                      </p:to>
                                    </p:set>
                                    <p:anim calcmode="lin" valueType="num">
                                      <p:cBhvr>
                                        <p:cTn id="42" dur="500" fill="hold"/>
                                        <p:tgtEl>
                                          <p:spTgt spid="35851"/>
                                        </p:tgtEl>
                                        <p:attrNameLst>
                                          <p:attrName>ppt_x</p:attrName>
                                        </p:attrNameLst>
                                      </p:cBhvr>
                                      <p:tavLst>
                                        <p:tav tm="0">
                                          <p:val>
                                            <p:strVal val="#ppt_x-.2"/>
                                          </p:val>
                                        </p:tav>
                                        <p:tav tm="100000">
                                          <p:val>
                                            <p:strVal val="#ppt_x"/>
                                          </p:val>
                                        </p:tav>
                                      </p:tavLst>
                                    </p:anim>
                                    <p:anim calcmode="lin" valueType="num">
                                      <p:cBhvr>
                                        <p:cTn id="43" dur="500" fill="hold"/>
                                        <p:tgtEl>
                                          <p:spTgt spid="35851"/>
                                        </p:tgtEl>
                                        <p:attrNameLst>
                                          <p:attrName>ppt_y</p:attrName>
                                        </p:attrNameLst>
                                      </p:cBhvr>
                                      <p:tavLst>
                                        <p:tav tm="0">
                                          <p:val>
                                            <p:strVal val="#ppt_y"/>
                                          </p:val>
                                        </p:tav>
                                        <p:tav tm="100000">
                                          <p:val>
                                            <p:strVal val="#ppt_y"/>
                                          </p:val>
                                        </p:tav>
                                      </p:tavLst>
                                    </p:anim>
                                    <p:animEffect transition="in" filter="wipe(right)" prLst="gradientSize: 0.1">
                                      <p:cBhvr>
                                        <p:cTn id="44" dur="500"/>
                                        <p:tgtEl>
                                          <p:spTgt spid="35851"/>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35852"/>
                                        </p:tgtEl>
                                        <p:attrNameLst>
                                          <p:attrName>style.visibility</p:attrName>
                                        </p:attrNameLst>
                                      </p:cBhvr>
                                      <p:to>
                                        <p:strVal val="visible"/>
                                      </p:to>
                                    </p:set>
                                    <p:anim calcmode="lin" valueType="num">
                                      <p:cBhvr>
                                        <p:cTn id="47" dur="500" fill="hold"/>
                                        <p:tgtEl>
                                          <p:spTgt spid="35852"/>
                                        </p:tgtEl>
                                        <p:attrNameLst>
                                          <p:attrName>ppt_x</p:attrName>
                                        </p:attrNameLst>
                                      </p:cBhvr>
                                      <p:tavLst>
                                        <p:tav tm="0">
                                          <p:val>
                                            <p:strVal val="#ppt_x-.2"/>
                                          </p:val>
                                        </p:tav>
                                        <p:tav tm="100000">
                                          <p:val>
                                            <p:strVal val="#ppt_x"/>
                                          </p:val>
                                        </p:tav>
                                      </p:tavLst>
                                    </p:anim>
                                    <p:anim calcmode="lin" valueType="num">
                                      <p:cBhvr>
                                        <p:cTn id="48" dur="500" fill="hold"/>
                                        <p:tgtEl>
                                          <p:spTgt spid="35852"/>
                                        </p:tgtEl>
                                        <p:attrNameLst>
                                          <p:attrName>ppt_y</p:attrName>
                                        </p:attrNameLst>
                                      </p:cBhvr>
                                      <p:tavLst>
                                        <p:tav tm="0">
                                          <p:val>
                                            <p:strVal val="#ppt_y"/>
                                          </p:val>
                                        </p:tav>
                                        <p:tav tm="100000">
                                          <p:val>
                                            <p:strVal val="#ppt_y"/>
                                          </p:val>
                                        </p:tav>
                                      </p:tavLst>
                                    </p:anim>
                                    <p:animEffect transition="in" filter="wipe(right)" prLst="gradientSize: 0.1">
                                      <p:cBhvr>
                                        <p:cTn id="49" dur="500"/>
                                        <p:tgtEl>
                                          <p:spTgt spid="35852"/>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35853"/>
                                        </p:tgtEl>
                                        <p:attrNameLst>
                                          <p:attrName>style.visibility</p:attrName>
                                        </p:attrNameLst>
                                      </p:cBhvr>
                                      <p:to>
                                        <p:strVal val="visible"/>
                                      </p:to>
                                    </p:set>
                                    <p:anim calcmode="lin" valueType="num">
                                      <p:cBhvr>
                                        <p:cTn id="52" dur="500" fill="hold"/>
                                        <p:tgtEl>
                                          <p:spTgt spid="35853"/>
                                        </p:tgtEl>
                                        <p:attrNameLst>
                                          <p:attrName>ppt_x</p:attrName>
                                        </p:attrNameLst>
                                      </p:cBhvr>
                                      <p:tavLst>
                                        <p:tav tm="0">
                                          <p:val>
                                            <p:strVal val="#ppt_x-.2"/>
                                          </p:val>
                                        </p:tav>
                                        <p:tav tm="100000">
                                          <p:val>
                                            <p:strVal val="#ppt_x"/>
                                          </p:val>
                                        </p:tav>
                                      </p:tavLst>
                                    </p:anim>
                                    <p:anim calcmode="lin" valueType="num">
                                      <p:cBhvr>
                                        <p:cTn id="53" dur="500" fill="hold"/>
                                        <p:tgtEl>
                                          <p:spTgt spid="35853"/>
                                        </p:tgtEl>
                                        <p:attrNameLst>
                                          <p:attrName>ppt_y</p:attrName>
                                        </p:attrNameLst>
                                      </p:cBhvr>
                                      <p:tavLst>
                                        <p:tav tm="0">
                                          <p:val>
                                            <p:strVal val="#ppt_y"/>
                                          </p:val>
                                        </p:tav>
                                        <p:tav tm="100000">
                                          <p:val>
                                            <p:strVal val="#ppt_y"/>
                                          </p:val>
                                        </p:tav>
                                      </p:tavLst>
                                    </p:anim>
                                    <p:animEffect transition="in" filter="wipe(right)" prLst="gradientSize: 0.1">
                                      <p:cBhvr>
                                        <p:cTn id="54" dur="500"/>
                                        <p:tgtEl>
                                          <p:spTgt spid="35853"/>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35854"/>
                                        </p:tgtEl>
                                        <p:attrNameLst>
                                          <p:attrName>style.visibility</p:attrName>
                                        </p:attrNameLst>
                                      </p:cBhvr>
                                      <p:to>
                                        <p:strVal val="visible"/>
                                      </p:to>
                                    </p:set>
                                    <p:anim calcmode="lin" valueType="num">
                                      <p:cBhvr>
                                        <p:cTn id="57" dur="500" fill="hold"/>
                                        <p:tgtEl>
                                          <p:spTgt spid="35854"/>
                                        </p:tgtEl>
                                        <p:attrNameLst>
                                          <p:attrName>ppt_x</p:attrName>
                                        </p:attrNameLst>
                                      </p:cBhvr>
                                      <p:tavLst>
                                        <p:tav tm="0">
                                          <p:val>
                                            <p:strVal val="#ppt_x-.2"/>
                                          </p:val>
                                        </p:tav>
                                        <p:tav tm="100000">
                                          <p:val>
                                            <p:strVal val="#ppt_x"/>
                                          </p:val>
                                        </p:tav>
                                      </p:tavLst>
                                    </p:anim>
                                    <p:anim calcmode="lin" valueType="num">
                                      <p:cBhvr>
                                        <p:cTn id="58" dur="500" fill="hold"/>
                                        <p:tgtEl>
                                          <p:spTgt spid="35854"/>
                                        </p:tgtEl>
                                        <p:attrNameLst>
                                          <p:attrName>ppt_y</p:attrName>
                                        </p:attrNameLst>
                                      </p:cBhvr>
                                      <p:tavLst>
                                        <p:tav tm="0">
                                          <p:val>
                                            <p:strVal val="#ppt_y"/>
                                          </p:val>
                                        </p:tav>
                                        <p:tav tm="100000">
                                          <p:val>
                                            <p:strVal val="#ppt_y"/>
                                          </p:val>
                                        </p:tav>
                                      </p:tavLst>
                                    </p:anim>
                                    <p:animEffect transition="in" filter="wipe(right)" prLst="gradientSize: 0.1">
                                      <p:cBhvr>
                                        <p:cTn id="59" dur="500"/>
                                        <p:tgtEl>
                                          <p:spTgt spid="35854"/>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35855"/>
                                        </p:tgtEl>
                                        <p:attrNameLst>
                                          <p:attrName>style.visibility</p:attrName>
                                        </p:attrNameLst>
                                      </p:cBhvr>
                                      <p:to>
                                        <p:strVal val="visible"/>
                                      </p:to>
                                    </p:set>
                                    <p:anim calcmode="lin" valueType="num">
                                      <p:cBhvr>
                                        <p:cTn id="62" dur="500" fill="hold"/>
                                        <p:tgtEl>
                                          <p:spTgt spid="35855"/>
                                        </p:tgtEl>
                                        <p:attrNameLst>
                                          <p:attrName>ppt_x</p:attrName>
                                        </p:attrNameLst>
                                      </p:cBhvr>
                                      <p:tavLst>
                                        <p:tav tm="0">
                                          <p:val>
                                            <p:strVal val="#ppt_x-.2"/>
                                          </p:val>
                                        </p:tav>
                                        <p:tav tm="100000">
                                          <p:val>
                                            <p:strVal val="#ppt_x"/>
                                          </p:val>
                                        </p:tav>
                                      </p:tavLst>
                                    </p:anim>
                                    <p:anim calcmode="lin" valueType="num">
                                      <p:cBhvr>
                                        <p:cTn id="63" dur="500" fill="hold"/>
                                        <p:tgtEl>
                                          <p:spTgt spid="35855"/>
                                        </p:tgtEl>
                                        <p:attrNameLst>
                                          <p:attrName>ppt_y</p:attrName>
                                        </p:attrNameLst>
                                      </p:cBhvr>
                                      <p:tavLst>
                                        <p:tav tm="0">
                                          <p:val>
                                            <p:strVal val="#ppt_y"/>
                                          </p:val>
                                        </p:tav>
                                        <p:tav tm="100000">
                                          <p:val>
                                            <p:strVal val="#ppt_y"/>
                                          </p:val>
                                        </p:tav>
                                      </p:tavLst>
                                    </p:anim>
                                    <p:animEffect transition="in" filter="wipe(right)" prLst="gradientSize: 0.1">
                                      <p:cBhvr>
                                        <p:cTn id="64" dur="500"/>
                                        <p:tgtEl>
                                          <p:spTgt spid="35855"/>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ppt_x</p:attrName>
                                        </p:attrNameLst>
                                      </p:cBhvr>
                                      <p:tavLst>
                                        <p:tav tm="0">
                                          <p:val>
                                            <p:strVal val="#ppt_x-.2"/>
                                          </p:val>
                                        </p:tav>
                                        <p:tav tm="100000">
                                          <p:val>
                                            <p:strVal val="#ppt_x"/>
                                          </p:val>
                                        </p:tav>
                                      </p:tavLst>
                                    </p:anim>
                                    <p:anim calcmode="lin" valueType="num">
                                      <p:cBhvr>
                                        <p:cTn id="68" dur="5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69" dur="500"/>
                                        <p:tgtEl>
                                          <p:spTgt spid="32"/>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ppt_x</p:attrName>
                                        </p:attrNameLst>
                                      </p:cBhvr>
                                      <p:tavLst>
                                        <p:tav tm="0">
                                          <p:val>
                                            <p:strVal val="#ppt_x-.2"/>
                                          </p:val>
                                        </p:tav>
                                        <p:tav tm="100000">
                                          <p:val>
                                            <p:strVal val="#ppt_x"/>
                                          </p:val>
                                        </p:tav>
                                      </p:tavLst>
                                    </p:anim>
                                    <p:anim calcmode="lin" valueType="num">
                                      <p:cBhvr>
                                        <p:cTn id="73"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74" dur="500"/>
                                        <p:tgtEl>
                                          <p:spTgt spid="33"/>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ppt_x</p:attrName>
                                        </p:attrNameLst>
                                      </p:cBhvr>
                                      <p:tavLst>
                                        <p:tav tm="0">
                                          <p:val>
                                            <p:strVal val="#ppt_x-.2"/>
                                          </p:val>
                                        </p:tav>
                                        <p:tav tm="100000">
                                          <p:val>
                                            <p:strVal val="#ppt_x"/>
                                          </p:val>
                                        </p:tav>
                                      </p:tavLst>
                                    </p:anim>
                                    <p:anim calcmode="lin" valueType="num">
                                      <p:cBhvr>
                                        <p:cTn id="78" dur="5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79" dur="500"/>
                                        <p:tgtEl>
                                          <p:spTgt spid="34"/>
                                        </p:tgtEl>
                                      </p:cBhvr>
                                    </p:animEffect>
                                  </p:childTnLst>
                                </p:cTn>
                              </p:par>
                              <p:par>
                                <p:cTn id="80" presetID="29" presetClass="entr" presetSubtype="0" fill="hold" grpId="0" nodeType="withEffect">
                                  <p:stCondLst>
                                    <p:cond delay="0"/>
                                  </p:stCondLst>
                                  <p:childTnLst>
                                    <p:set>
                                      <p:cBhvr>
                                        <p:cTn id="81" dur="1" fill="hold">
                                          <p:stCondLst>
                                            <p:cond delay="0"/>
                                          </p:stCondLst>
                                        </p:cTn>
                                        <p:tgtEl>
                                          <p:spTgt spid="35859"/>
                                        </p:tgtEl>
                                        <p:attrNameLst>
                                          <p:attrName>style.visibility</p:attrName>
                                        </p:attrNameLst>
                                      </p:cBhvr>
                                      <p:to>
                                        <p:strVal val="visible"/>
                                      </p:to>
                                    </p:set>
                                    <p:anim calcmode="lin" valueType="num">
                                      <p:cBhvr>
                                        <p:cTn id="82" dur="500" fill="hold"/>
                                        <p:tgtEl>
                                          <p:spTgt spid="35859"/>
                                        </p:tgtEl>
                                        <p:attrNameLst>
                                          <p:attrName>ppt_x</p:attrName>
                                        </p:attrNameLst>
                                      </p:cBhvr>
                                      <p:tavLst>
                                        <p:tav tm="0">
                                          <p:val>
                                            <p:strVal val="#ppt_x-.2"/>
                                          </p:val>
                                        </p:tav>
                                        <p:tav tm="100000">
                                          <p:val>
                                            <p:strVal val="#ppt_x"/>
                                          </p:val>
                                        </p:tav>
                                      </p:tavLst>
                                    </p:anim>
                                    <p:anim calcmode="lin" valueType="num">
                                      <p:cBhvr>
                                        <p:cTn id="83" dur="500" fill="hold"/>
                                        <p:tgtEl>
                                          <p:spTgt spid="35859"/>
                                        </p:tgtEl>
                                        <p:attrNameLst>
                                          <p:attrName>ppt_y</p:attrName>
                                        </p:attrNameLst>
                                      </p:cBhvr>
                                      <p:tavLst>
                                        <p:tav tm="0">
                                          <p:val>
                                            <p:strVal val="#ppt_y"/>
                                          </p:val>
                                        </p:tav>
                                        <p:tav tm="100000">
                                          <p:val>
                                            <p:strVal val="#ppt_y"/>
                                          </p:val>
                                        </p:tav>
                                      </p:tavLst>
                                    </p:anim>
                                    <p:animEffect transition="in" filter="wipe(right)" prLst="gradientSize: 0.1">
                                      <p:cBhvr>
                                        <p:cTn id="84" dur="500"/>
                                        <p:tgtEl>
                                          <p:spTgt spid="35859"/>
                                        </p:tgtEl>
                                      </p:cBhvr>
                                    </p:animEffect>
                                  </p:childTnLst>
                                </p:cTn>
                              </p:par>
                              <p:par>
                                <p:cTn id="85" presetID="29" presetClass="entr" presetSubtype="0" fill="hold" grpId="0" nodeType="withEffect">
                                  <p:stCondLst>
                                    <p:cond delay="0"/>
                                  </p:stCondLst>
                                  <p:childTnLst>
                                    <p:set>
                                      <p:cBhvr>
                                        <p:cTn id="86" dur="1" fill="hold">
                                          <p:stCondLst>
                                            <p:cond delay="0"/>
                                          </p:stCondLst>
                                        </p:cTn>
                                        <p:tgtEl>
                                          <p:spTgt spid="35860"/>
                                        </p:tgtEl>
                                        <p:attrNameLst>
                                          <p:attrName>style.visibility</p:attrName>
                                        </p:attrNameLst>
                                      </p:cBhvr>
                                      <p:to>
                                        <p:strVal val="visible"/>
                                      </p:to>
                                    </p:set>
                                    <p:anim calcmode="lin" valueType="num">
                                      <p:cBhvr>
                                        <p:cTn id="87" dur="500" fill="hold"/>
                                        <p:tgtEl>
                                          <p:spTgt spid="35860"/>
                                        </p:tgtEl>
                                        <p:attrNameLst>
                                          <p:attrName>ppt_x</p:attrName>
                                        </p:attrNameLst>
                                      </p:cBhvr>
                                      <p:tavLst>
                                        <p:tav tm="0">
                                          <p:val>
                                            <p:strVal val="#ppt_x-.2"/>
                                          </p:val>
                                        </p:tav>
                                        <p:tav tm="100000">
                                          <p:val>
                                            <p:strVal val="#ppt_x"/>
                                          </p:val>
                                        </p:tav>
                                      </p:tavLst>
                                    </p:anim>
                                    <p:anim calcmode="lin" valueType="num">
                                      <p:cBhvr>
                                        <p:cTn id="88" dur="500" fill="hold"/>
                                        <p:tgtEl>
                                          <p:spTgt spid="35860"/>
                                        </p:tgtEl>
                                        <p:attrNameLst>
                                          <p:attrName>ppt_y</p:attrName>
                                        </p:attrNameLst>
                                      </p:cBhvr>
                                      <p:tavLst>
                                        <p:tav tm="0">
                                          <p:val>
                                            <p:strVal val="#ppt_y"/>
                                          </p:val>
                                        </p:tav>
                                        <p:tav tm="100000">
                                          <p:val>
                                            <p:strVal val="#ppt_y"/>
                                          </p:val>
                                        </p:tav>
                                      </p:tavLst>
                                    </p:anim>
                                    <p:animEffect transition="in" filter="wipe(right)" prLst="gradientSize: 0.1">
                                      <p:cBhvr>
                                        <p:cTn id="89" dur="500"/>
                                        <p:tgtEl>
                                          <p:spTgt spid="35860"/>
                                        </p:tgtEl>
                                      </p:cBhvr>
                                    </p:animEffect>
                                  </p:childTnLst>
                                </p:cTn>
                              </p:par>
                              <p:par>
                                <p:cTn id="90" presetID="29" presetClass="entr" presetSubtype="0" fill="hold" grpId="0" nodeType="withEffect">
                                  <p:stCondLst>
                                    <p:cond delay="0"/>
                                  </p:stCondLst>
                                  <p:childTnLst>
                                    <p:set>
                                      <p:cBhvr>
                                        <p:cTn id="91" dur="1" fill="hold">
                                          <p:stCondLst>
                                            <p:cond delay="0"/>
                                          </p:stCondLst>
                                        </p:cTn>
                                        <p:tgtEl>
                                          <p:spTgt spid="35861"/>
                                        </p:tgtEl>
                                        <p:attrNameLst>
                                          <p:attrName>style.visibility</p:attrName>
                                        </p:attrNameLst>
                                      </p:cBhvr>
                                      <p:to>
                                        <p:strVal val="visible"/>
                                      </p:to>
                                    </p:set>
                                    <p:anim calcmode="lin" valueType="num">
                                      <p:cBhvr>
                                        <p:cTn id="92" dur="500" fill="hold"/>
                                        <p:tgtEl>
                                          <p:spTgt spid="35861"/>
                                        </p:tgtEl>
                                        <p:attrNameLst>
                                          <p:attrName>ppt_x</p:attrName>
                                        </p:attrNameLst>
                                      </p:cBhvr>
                                      <p:tavLst>
                                        <p:tav tm="0">
                                          <p:val>
                                            <p:strVal val="#ppt_x-.2"/>
                                          </p:val>
                                        </p:tav>
                                        <p:tav tm="100000">
                                          <p:val>
                                            <p:strVal val="#ppt_x"/>
                                          </p:val>
                                        </p:tav>
                                      </p:tavLst>
                                    </p:anim>
                                    <p:anim calcmode="lin" valueType="num">
                                      <p:cBhvr>
                                        <p:cTn id="93" dur="500" fill="hold"/>
                                        <p:tgtEl>
                                          <p:spTgt spid="35861"/>
                                        </p:tgtEl>
                                        <p:attrNameLst>
                                          <p:attrName>ppt_y</p:attrName>
                                        </p:attrNameLst>
                                      </p:cBhvr>
                                      <p:tavLst>
                                        <p:tav tm="0">
                                          <p:val>
                                            <p:strVal val="#ppt_y"/>
                                          </p:val>
                                        </p:tav>
                                        <p:tav tm="100000">
                                          <p:val>
                                            <p:strVal val="#ppt_y"/>
                                          </p:val>
                                        </p:tav>
                                      </p:tavLst>
                                    </p:anim>
                                    <p:animEffect transition="in" filter="wipe(right)" prLst="gradientSize: 0.1">
                                      <p:cBhvr>
                                        <p:cTn id="94" dur="500"/>
                                        <p:tgtEl>
                                          <p:spTgt spid="35861"/>
                                        </p:tgtEl>
                                      </p:cBhvr>
                                    </p:animEffect>
                                  </p:childTnLst>
                                </p:cTn>
                              </p:par>
                              <p:par>
                                <p:cTn id="95" presetID="29" presetClass="entr" presetSubtype="0" fill="hold" grpId="0" nodeType="withEffect">
                                  <p:stCondLst>
                                    <p:cond delay="0"/>
                                  </p:stCondLst>
                                  <p:childTnLst>
                                    <p:set>
                                      <p:cBhvr>
                                        <p:cTn id="96" dur="1" fill="hold">
                                          <p:stCondLst>
                                            <p:cond delay="0"/>
                                          </p:stCondLst>
                                        </p:cTn>
                                        <p:tgtEl>
                                          <p:spTgt spid="35862"/>
                                        </p:tgtEl>
                                        <p:attrNameLst>
                                          <p:attrName>style.visibility</p:attrName>
                                        </p:attrNameLst>
                                      </p:cBhvr>
                                      <p:to>
                                        <p:strVal val="visible"/>
                                      </p:to>
                                    </p:set>
                                    <p:anim calcmode="lin" valueType="num">
                                      <p:cBhvr>
                                        <p:cTn id="97" dur="500" fill="hold"/>
                                        <p:tgtEl>
                                          <p:spTgt spid="35862"/>
                                        </p:tgtEl>
                                        <p:attrNameLst>
                                          <p:attrName>ppt_x</p:attrName>
                                        </p:attrNameLst>
                                      </p:cBhvr>
                                      <p:tavLst>
                                        <p:tav tm="0">
                                          <p:val>
                                            <p:strVal val="#ppt_x-.2"/>
                                          </p:val>
                                        </p:tav>
                                        <p:tav tm="100000">
                                          <p:val>
                                            <p:strVal val="#ppt_x"/>
                                          </p:val>
                                        </p:tav>
                                      </p:tavLst>
                                    </p:anim>
                                    <p:anim calcmode="lin" valueType="num">
                                      <p:cBhvr>
                                        <p:cTn id="98" dur="500" fill="hold"/>
                                        <p:tgtEl>
                                          <p:spTgt spid="35862"/>
                                        </p:tgtEl>
                                        <p:attrNameLst>
                                          <p:attrName>ppt_y</p:attrName>
                                        </p:attrNameLst>
                                      </p:cBhvr>
                                      <p:tavLst>
                                        <p:tav tm="0">
                                          <p:val>
                                            <p:strVal val="#ppt_y"/>
                                          </p:val>
                                        </p:tav>
                                        <p:tav tm="100000">
                                          <p:val>
                                            <p:strVal val="#ppt_y"/>
                                          </p:val>
                                        </p:tav>
                                      </p:tavLst>
                                    </p:anim>
                                    <p:animEffect transition="in" filter="wipe(right)" prLst="gradientSize: 0.1">
                                      <p:cBhvr>
                                        <p:cTn id="99" dur="500"/>
                                        <p:tgtEl>
                                          <p:spTgt spid="35862"/>
                                        </p:tgtEl>
                                      </p:cBhvr>
                                    </p:animEffect>
                                  </p:childTnLst>
                                </p:cTn>
                              </p:par>
                              <p:par>
                                <p:cTn id="100" presetID="29" presetClass="entr" presetSubtype="0" fill="hold" grpId="0" nodeType="withEffect">
                                  <p:stCondLst>
                                    <p:cond delay="0"/>
                                  </p:stCondLst>
                                  <p:childTnLst>
                                    <p:set>
                                      <p:cBhvr>
                                        <p:cTn id="101" dur="1" fill="hold">
                                          <p:stCondLst>
                                            <p:cond delay="0"/>
                                          </p:stCondLst>
                                        </p:cTn>
                                        <p:tgtEl>
                                          <p:spTgt spid="35863"/>
                                        </p:tgtEl>
                                        <p:attrNameLst>
                                          <p:attrName>style.visibility</p:attrName>
                                        </p:attrNameLst>
                                      </p:cBhvr>
                                      <p:to>
                                        <p:strVal val="visible"/>
                                      </p:to>
                                    </p:set>
                                    <p:anim calcmode="lin" valueType="num">
                                      <p:cBhvr>
                                        <p:cTn id="102" dur="500" fill="hold"/>
                                        <p:tgtEl>
                                          <p:spTgt spid="35863"/>
                                        </p:tgtEl>
                                        <p:attrNameLst>
                                          <p:attrName>ppt_x</p:attrName>
                                        </p:attrNameLst>
                                      </p:cBhvr>
                                      <p:tavLst>
                                        <p:tav tm="0">
                                          <p:val>
                                            <p:strVal val="#ppt_x-.2"/>
                                          </p:val>
                                        </p:tav>
                                        <p:tav tm="100000">
                                          <p:val>
                                            <p:strVal val="#ppt_x"/>
                                          </p:val>
                                        </p:tav>
                                      </p:tavLst>
                                    </p:anim>
                                    <p:anim calcmode="lin" valueType="num">
                                      <p:cBhvr>
                                        <p:cTn id="103" dur="500" fill="hold"/>
                                        <p:tgtEl>
                                          <p:spTgt spid="35863"/>
                                        </p:tgtEl>
                                        <p:attrNameLst>
                                          <p:attrName>ppt_y</p:attrName>
                                        </p:attrNameLst>
                                      </p:cBhvr>
                                      <p:tavLst>
                                        <p:tav tm="0">
                                          <p:val>
                                            <p:strVal val="#ppt_y"/>
                                          </p:val>
                                        </p:tav>
                                        <p:tav tm="100000">
                                          <p:val>
                                            <p:strVal val="#ppt_y"/>
                                          </p:val>
                                        </p:tav>
                                      </p:tavLst>
                                    </p:anim>
                                    <p:animEffect transition="in" filter="wipe(right)" prLst="gradientSize: 0.1">
                                      <p:cBhvr>
                                        <p:cTn id="104" dur="500"/>
                                        <p:tgtEl>
                                          <p:spTgt spid="35863"/>
                                        </p:tgtEl>
                                      </p:cBhvr>
                                    </p:animEffect>
                                  </p:childTnLst>
                                </p:cTn>
                              </p:par>
                              <p:par>
                                <p:cTn id="105" presetID="29" presetClass="entr" presetSubtype="0" fill="hold" grpId="0" nodeType="withEffect">
                                  <p:stCondLst>
                                    <p:cond delay="0"/>
                                  </p:stCondLst>
                                  <p:childTnLst>
                                    <p:set>
                                      <p:cBhvr>
                                        <p:cTn id="106" dur="1" fill="hold">
                                          <p:stCondLst>
                                            <p:cond delay="0"/>
                                          </p:stCondLst>
                                        </p:cTn>
                                        <p:tgtEl>
                                          <p:spTgt spid="35864"/>
                                        </p:tgtEl>
                                        <p:attrNameLst>
                                          <p:attrName>style.visibility</p:attrName>
                                        </p:attrNameLst>
                                      </p:cBhvr>
                                      <p:to>
                                        <p:strVal val="visible"/>
                                      </p:to>
                                    </p:set>
                                    <p:anim calcmode="lin" valueType="num">
                                      <p:cBhvr>
                                        <p:cTn id="107" dur="500" fill="hold"/>
                                        <p:tgtEl>
                                          <p:spTgt spid="35864"/>
                                        </p:tgtEl>
                                        <p:attrNameLst>
                                          <p:attrName>ppt_x</p:attrName>
                                        </p:attrNameLst>
                                      </p:cBhvr>
                                      <p:tavLst>
                                        <p:tav tm="0">
                                          <p:val>
                                            <p:strVal val="#ppt_x-.2"/>
                                          </p:val>
                                        </p:tav>
                                        <p:tav tm="100000">
                                          <p:val>
                                            <p:strVal val="#ppt_x"/>
                                          </p:val>
                                        </p:tav>
                                      </p:tavLst>
                                    </p:anim>
                                    <p:anim calcmode="lin" valueType="num">
                                      <p:cBhvr>
                                        <p:cTn id="108" dur="500" fill="hold"/>
                                        <p:tgtEl>
                                          <p:spTgt spid="35864"/>
                                        </p:tgtEl>
                                        <p:attrNameLst>
                                          <p:attrName>ppt_y</p:attrName>
                                        </p:attrNameLst>
                                      </p:cBhvr>
                                      <p:tavLst>
                                        <p:tav tm="0">
                                          <p:val>
                                            <p:strVal val="#ppt_y"/>
                                          </p:val>
                                        </p:tav>
                                        <p:tav tm="100000">
                                          <p:val>
                                            <p:strVal val="#ppt_y"/>
                                          </p:val>
                                        </p:tav>
                                      </p:tavLst>
                                    </p:anim>
                                    <p:animEffect transition="in" filter="wipe(right)" prLst="gradientSize: 0.1">
                                      <p:cBhvr>
                                        <p:cTn id="109" dur="500"/>
                                        <p:tgtEl>
                                          <p:spTgt spid="35864"/>
                                        </p:tgtEl>
                                      </p:cBhvr>
                                    </p:animEffect>
                                  </p:childTnLst>
                                </p:cTn>
                              </p:par>
                              <p:par>
                                <p:cTn id="110" presetID="29" presetClass="entr" presetSubtype="0" fill="hold" grpId="0" nodeType="withEffect">
                                  <p:stCondLst>
                                    <p:cond delay="0"/>
                                  </p:stCondLst>
                                  <p:childTnLst>
                                    <p:set>
                                      <p:cBhvr>
                                        <p:cTn id="111" dur="1" fill="hold">
                                          <p:stCondLst>
                                            <p:cond delay="0"/>
                                          </p:stCondLst>
                                        </p:cTn>
                                        <p:tgtEl>
                                          <p:spTgt spid="35865"/>
                                        </p:tgtEl>
                                        <p:attrNameLst>
                                          <p:attrName>style.visibility</p:attrName>
                                        </p:attrNameLst>
                                      </p:cBhvr>
                                      <p:to>
                                        <p:strVal val="visible"/>
                                      </p:to>
                                    </p:set>
                                    <p:anim calcmode="lin" valueType="num">
                                      <p:cBhvr>
                                        <p:cTn id="112" dur="500" fill="hold"/>
                                        <p:tgtEl>
                                          <p:spTgt spid="35865"/>
                                        </p:tgtEl>
                                        <p:attrNameLst>
                                          <p:attrName>ppt_x</p:attrName>
                                        </p:attrNameLst>
                                      </p:cBhvr>
                                      <p:tavLst>
                                        <p:tav tm="0">
                                          <p:val>
                                            <p:strVal val="#ppt_x-.2"/>
                                          </p:val>
                                        </p:tav>
                                        <p:tav tm="100000">
                                          <p:val>
                                            <p:strVal val="#ppt_x"/>
                                          </p:val>
                                        </p:tav>
                                      </p:tavLst>
                                    </p:anim>
                                    <p:anim calcmode="lin" valueType="num">
                                      <p:cBhvr>
                                        <p:cTn id="113" dur="500" fill="hold"/>
                                        <p:tgtEl>
                                          <p:spTgt spid="35865"/>
                                        </p:tgtEl>
                                        <p:attrNameLst>
                                          <p:attrName>ppt_y</p:attrName>
                                        </p:attrNameLst>
                                      </p:cBhvr>
                                      <p:tavLst>
                                        <p:tav tm="0">
                                          <p:val>
                                            <p:strVal val="#ppt_y"/>
                                          </p:val>
                                        </p:tav>
                                        <p:tav tm="100000">
                                          <p:val>
                                            <p:strVal val="#ppt_y"/>
                                          </p:val>
                                        </p:tav>
                                      </p:tavLst>
                                    </p:anim>
                                    <p:animEffect transition="in" filter="wipe(right)" prLst="gradientSize: 0.1">
                                      <p:cBhvr>
                                        <p:cTn id="114" dur="500"/>
                                        <p:tgtEl>
                                          <p:spTgt spid="35865"/>
                                        </p:tgtEl>
                                      </p:cBhvr>
                                    </p:animEffect>
                                  </p:childTnLst>
                                </p:cTn>
                              </p:par>
                              <p:par>
                                <p:cTn id="115" presetID="29" presetClass="entr" presetSubtype="0" fill="hold" grpId="0" nodeType="withEffect">
                                  <p:stCondLst>
                                    <p:cond delay="0"/>
                                  </p:stCondLst>
                                  <p:childTnLst>
                                    <p:set>
                                      <p:cBhvr>
                                        <p:cTn id="116" dur="1" fill="hold">
                                          <p:stCondLst>
                                            <p:cond delay="0"/>
                                          </p:stCondLst>
                                        </p:cTn>
                                        <p:tgtEl>
                                          <p:spTgt spid="35866"/>
                                        </p:tgtEl>
                                        <p:attrNameLst>
                                          <p:attrName>style.visibility</p:attrName>
                                        </p:attrNameLst>
                                      </p:cBhvr>
                                      <p:to>
                                        <p:strVal val="visible"/>
                                      </p:to>
                                    </p:set>
                                    <p:anim calcmode="lin" valueType="num">
                                      <p:cBhvr>
                                        <p:cTn id="117" dur="500" fill="hold"/>
                                        <p:tgtEl>
                                          <p:spTgt spid="35866"/>
                                        </p:tgtEl>
                                        <p:attrNameLst>
                                          <p:attrName>ppt_x</p:attrName>
                                        </p:attrNameLst>
                                      </p:cBhvr>
                                      <p:tavLst>
                                        <p:tav tm="0">
                                          <p:val>
                                            <p:strVal val="#ppt_x-.2"/>
                                          </p:val>
                                        </p:tav>
                                        <p:tav tm="100000">
                                          <p:val>
                                            <p:strVal val="#ppt_x"/>
                                          </p:val>
                                        </p:tav>
                                      </p:tavLst>
                                    </p:anim>
                                    <p:anim calcmode="lin" valueType="num">
                                      <p:cBhvr>
                                        <p:cTn id="118" dur="500" fill="hold"/>
                                        <p:tgtEl>
                                          <p:spTgt spid="35866"/>
                                        </p:tgtEl>
                                        <p:attrNameLst>
                                          <p:attrName>ppt_y</p:attrName>
                                        </p:attrNameLst>
                                      </p:cBhvr>
                                      <p:tavLst>
                                        <p:tav tm="0">
                                          <p:val>
                                            <p:strVal val="#ppt_y"/>
                                          </p:val>
                                        </p:tav>
                                        <p:tav tm="100000">
                                          <p:val>
                                            <p:strVal val="#ppt_y"/>
                                          </p:val>
                                        </p:tav>
                                      </p:tavLst>
                                    </p:anim>
                                    <p:animEffect transition="in" filter="wipe(right)" prLst="gradientSize: 0.1">
                                      <p:cBhvr>
                                        <p:cTn id="119" dur="500"/>
                                        <p:tgtEl>
                                          <p:spTgt spid="35866"/>
                                        </p:tgtEl>
                                      </p:cBhvr>
                                    </p:animEffect>
                                  </p:childTnLst>
                                </p:cTn>
                              </p:par>
                              <p:par>
                                <p:cTn id="120" presetID="29" presetClass="entr" presetSubtype="0" fill="hold" grpId="0" nodeType="withEffect">
                                  <p:stCondLst>
                                    <p:cond delay="0"/>
                                  </p:stCondLst>
                                  <p:childTnLst>
                                    <p:set>
                                      <p:cBhvr>
                                        <p:cTn id="121" dur="1" fill="hold">
                                          <p:stCondLst>
                                            <p:cond delay="0"/>
                                          </p:stCondLst>
                                        </p:cTn>
                                        <p:tgtEl>
                                          <p:spTgt spid="35867"/>
                                        </p:tgtEl>
                                        <p:attrNameLst>
                                          <p:attrName>style.visibility</p:attrName>
                                        </p:attrNameLst>
                                      </p:cBhvr>
                                      <p:to>
                                        <p:strVal val="visible"/>
                                      </p:to>
                                    </p:set>
                                    <p:anim calcmode="lin" valueType="num">
                                      <p:cBhvr>
                                        <p:cTn id="122" dur="500" fill="hold"/>
                                        <p:tgtEl>
                                          <p:spTgt spid="35867"/>
                                        </p:tgtEl>
                                        <p:attrNameLst>
                                          <p:attrName>ppt_x</p:attrName>
                                        </p:attrNameLst>
                                      </p:cBhvr>
                                      <p:tavLst>
                                        <p:tav tm="0">
                                          <p:val>
                                            <p:strVal val="#ppt_x-.2"/>
                                          </p:val>
                                        </p:tav>
                                        <p:tav tm="100000">
                                          <p:val>
                                            <p:strVal val="#ppt_x"/>
                                          </p:val>
                                        </p:tav>
                                      </p:tavLst>
                                    </p:anim>
                                    <p:anim calcmode="lin" valueType="num">
                                      <p:cBhvr>
                                        <p:cTn id="123" dur="500" fill="hold"/>
                                        <p:tgtEl>
                                          <p:spTgt spid="35867"/>
                                        </p:tgtEl>
                                        <p:attrNameLst>
                                          <p:attrName>ppt_y</p:attrName>
                                        </p:attrNameLst>
                                      </p:cBhvr>
                                      <p:tavLst>
                                        <p:tav tm="0">
                                          <p:val>
                                            <p:strVal val="#ppt_y"/>
                                          </p:val>
                                        </p:tav>
                                        <p:tav tm="100000">
                                          <p:val>
                                            <p:strVal val="#ppt_y"/>
                                          </p:val>
                                        </p:tav>
                                      </p:tavLst>
                                    </p:anim>
                                    <p:animEffect transition="in" filter="wipe(right)" prLst="gradientSize: 0.1">
                                      <p:cBhvr>
                                        <p:cTn id="124" dur="500"/>
                                        <p:tgtEl>
                                          <p:spTgt spid="35867"/>
                                        </p:tgtEl>
                                      </p:cBhvr>
                                    </p:animEffect>
                                  </p:childTnLst>
                                </p:cTn>
                              </p:par>
                              <p:par>
                                <p:cTn id="125" presetID="29" presetClass="entr" presetSubtype="0" fill="hold" grpId="0" nodeType="withEffect">
                                  <p:stCondLst>
                                    <p:cond delay="0"/>
                                  </p:stCondLst>
                                  <p:childTnLst>
                                    <p:set>
                                      <p:cBhvr>
                                        <p:cTn id="126" dur="1" fill="hold">
                                          <p:stCondLst>
                                            <p:cond delay="0"/>
                                          </p:stCondLst>
                                        </p:cTn>
                                        <p:tgtEl>
                                          <p:spTgt spid="35868"/>
                                        </p:tgtEl>
                                        <p:attrNameLst>
                                          <p:attrName>style.visibility</p:attrName>
                                        </p:attrNameLst>
                                      </p:cBhvr>
                                      <p:to>
                                        <p:strVal val="visible"/>
                                      </p:to>
                                    </p:set>
                                    <p:anim calcmode="lin" valueType="num">
                                      <p:cBhvr>
                                        <p:cTn id="127" dur="500" fill="hold"/>
                                        <p:tgtEl>
                                          <p:spTgt spid="35868"/>
                                        </p:tgtEl>
                                        <p:attrNameLst>
                                          <p:attrName>ppt_x</p:attrName>
                                        </p:attrNameLst>
                                      </p:cBhvr>
                                      <p:tavLst>
                                        <p:tav tm="0">
                                          <p:val>
                                            <p:strVal val="#ppt_x-.2"/>
                                          </p:val>
                                        </p:tav>
                                        <p:tav tm="100000">
                                          <p:val>
                                            <p:strVal val="#ppt_x"/>
                                          </p:val>
                                        </p:tav>
                                      </p:tavLst>
                                    </p:anim>
                                    <p:anim calcmode="lin" valueType="num">
                                      <p:cBhvr>
                                        <p:cTn id="128" dur="500" fill="hold"/>
                                        <p:tgtEl>
                                          <p:spTgt spid="35868"/>
                                        </p:tgtEl>
                                        <p:attrNameLst>
                                          <p:attrName>ppt_y</p:attrName>
                                        </p:attrNameLst>
                                      </p:cBhvr>
                                      <p:tavLst>
                                        <p:tav tm="0">
                                          <p:val>
                                            <p:strVal val="#ppt_y"/>
                                          </p:val>
                                        </p:tav>
                                        <p:tav tm="100000">
                                          <p:val>
                                            <p:strVal val="#ppt_y"/>
                                          </p:val>
                                        </p:tav>
                                      </p:tavLst>
                                    </p:anim>
                                    <p:animEffect transition="in" filter="wipe(right)" prLst="gradientSize: 0.1">
                                      <p:cBhvr>
                                        <p:cTn id="129" dur="500"/>
                                        <p:tgtEl>
                                          <p:spTgt spid="35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6" grpId="0" animBg="1"/>
      <p:bldP spid="14" grpId="0" animBg="1"/>
      <p:bldP spid="35848" grpId="0"/>
      <p:bldP spid="35849" grpId="0"/>
      <p:bldP spid="35850" grpId="0"/>
      <p:bldP spid="35851" grpId="0"/>
      <p:bldP spid="35852" grpId="0"/>
      <p:bldP spid="35853" grpId="0"/>
      <p:bldP spid="35854" grpId="0"/>
      <p:bldP spid="35855" grpId="0"/>
      <p:bldP spid="32" grpId="0" animBg="1"/>
      <p:bldP spid="33" grpId="0" animBg="1"/>
      <p:bldP spid="34" grpId="0" animBg="1"/>
      <p:bldP spid="35859" grpId="0"/>
      <p:bldP spid="35860" grpId="0"/>
      <p:bldP spid="35861" grpId="0"/>
      <p:bldP spid="35862" grpId="0"/>
      <p:bldP spid="35863" grpId="0"/>
      <p:bldP spid="35864" grpId="0"/>
      <p:bldP spid="35865" grpId="0"/>
      <p:bldP spid="35866" grpId="0"/>
      <p:bldP spid="35867" grpId="0"/>
      <p:bldP spid="3586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0" descr="E:\已完成\资源\文档\响应式web设计\pptpsd\viewport 副本.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1538" y="1463676"/>
            <a:ext cx="7967662" cy="702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1524000" y="1"/>
            <a:ext cx="9144000" cy="1057275"/>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4275" name="矩形 5"/>
          <p:cNvSpPr>
            <a:spLocks noChangeArrowheads="1"/>
          </p:cNvSpPr>
          <p:nvPr/>
        </p:nvSpPr>
        <p:spPr bwMode="auto">
          <a:xfrm>
            <a:off x="3068638" y="138114"/>
            <a:ext cx="7016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2000">
                <a:solidFill>
                  <a:schemeClr val="bg1"/>
                </a:solidFill>
                <a:latin typeface="微软雅黑" panose="020B0503020204020204" pitchFamily="34" charset="-122"/>
                <a:ea typeface="微软雅黑" panose="020B0503020204020204" pitchFamily="34" charset="-122"/>
              </a:rPr>
              <a:t>按坐标系统显示原理，设备浏览器也在设备坐标系统规范之列，但实际使用中，网站内容显示并没符合坐标系统规范</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54276" name="矩形 5"/>
          <p:cNvSpPr>
            <a:spLocks noChangeArrowheads="1"/>
          </p:cNvSpPr>
          <p:nvPr/>
        </p:nvSpPr>
        <p:spPr bwMode="auto">
          <a:xfrm>
            <a:off x="1879600" y="-82550"/>
            <a:ext cx="1735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7200">
                <a:solidFill>
                  <a:schemeClr val="bg1"/>
                </a:solidFill>
                <a:latin typeface="微软雅黑" panose="020B0503020204020204" pitchFamily="34" charset="-122"/>
                <a:ea typeface="微软雅黑" panose="020B0503020204020204" pitchFamily="34" charset="-122"/>
              </a:rPr>
              <a:t>问</a:t>
            </a:r>
            <a:endParaRPr kumimoji="0" lang="en-US" altLang="zh-CN" sz="7200">
              <a:solidFill>
                <a:schemeClr val="bg1"/>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1500188" y="388938"/>
            <a:ext cx="354013" cy="306388"/>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4278" name="Text Box 4"/>
          <p:cNvSpPr txBox="1">
            <a:spLocks noChangeArrowheads="1"/>
          </p:cNvSpPr>
          <p:nvPr/>
        </p:nvSpPr>
        <p:spPr bwMode="auto">
          <a:xfrm>
            <a:off x="2433639" y="852659"/>
            <a:ext cx="4860925"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Iphone4  </a:t>
            </a:r>
            <a:r>
              <a:rPr kumimoji="0" lang="zh-CN" altLang="en-US"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宽：</a:t>
            </a:r>
            <a:r>
              <a:rPr kumimoji="0" lang="en-US"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320points</a:t>
            </a:r>
          </a:p>
        </p:txBody>
      </p:sp>
    </p:spTree>
    <p:extLst>
      <p:ext uri="{BB962C8B-B14F-4D97-AF65-F5344CB8AC3E}">
        <p14:creationId xmlns:p14="http://schemas.microsoft.com/office/powerpoint/2010/main" val="37561018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E:\已完成\资源\文档\响应式web设计\pptpsd\浏览器.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650" y="531813"/>
            <a:ext cx="915035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3"/>
          <p:cNvSpPr txBox="1">
            <a:spLocks noChangeArrowheads="1"/>
          </p:cNvSpPr>
          <p:nvPr/>
        </p:nvSpPr>
        <p:spPr bwMode="auto">
          <a:xfrm>
            <a:off x="1792289" y="1"/>
            <a:ext cx="2314575" cy="49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buFont typeface="Arial" panose="020B0604020202020204" pitchFamily="34" charset="0"/>
              <a:buNone/>
              <a:defRPr sz="2601">
                <a:solidFill>
                  <a:schemeClr val="bg1"/>
                </a:solidFill>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各种浏览器</a:t>
            </a:r>
          </a:p>
        </p:txBody>
      </p:sp>
    </p:spTree>
    <p:extLst>
      <p:ext uri="{BB962C8B-B14F-4D97-AF65-F5344CB8AC3E}">
        <p14:creationId xmlns:p14="http://schemas.microsoft.com/office/powerpoint/2010/main" val="252575234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0827136" presetClass="entr" presetSubtype="0" fill="hold" nodeType="afterEffect">
                                  <p:stCondLst>
                                    <p:cond delay="0"/>
                                  </p:stCondLst>
                                  <p:childTnLst>
                                    <p:set>
                                      <p:cBhvr>
                                        <p:cTn id="6" dur="1" fill="hold">
                                          <p:stCondLst>
                                            <p:cond delay="499"/>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2" descr="E:\已完成\资源\文档\响应式web设计\pptpsd\viewport2 副本.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294456"/>
            <a:ext cx="914400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1524000" y="1"/>
            <a:ext cx="9144000" cy="105727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6323" name="Text Box 4"/>
          <p:cNvSpPr txBox="1">
            <a:spLocks noChangeArrowheads="1"/>
          </p:cNvSpPr>
          <p:nvPr/>
        </p:nvSpPr>
        <p:spPr bwMode="auto">
          <a:xfrm>
            <a:off x="3227389" y="-119063"/>
            <a:ext cx="33543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en-US" altLang="zh-CN" sz="3200">
                <a:solidFill>
                  <a:schemeClr val="bg1"/>
                </a:solidFill>
                <a:latin typeface="微软雅黑" panose="020B0503020204020204" pitchFamily="34" charset="-122"/>
                <a:ea typeface="微软雅黑" panose="020B0503020204020204" pitchFamily="34" charset="-122"/>
              </a:rPr>
              <a:t>Viewport-</a:t>
            </a:r>
          </a:p>
        </p:txBody>
      </p:sp>
      <p:sp>
        <p:nvSpPr>
          <p:cNvPr id="56324" name="矩形 5"/>
          <p:cNvSpPr>
            <a:spLocks noChangeArrowheads="1"/>
          </p:cNvSpPr>
          <p:nvPr/>
        </p:nvSpPr>
        <p:spPr bwMode="auto">
          <a:xfrm>
            <a:off x="1951038" y="-65088"/>
            <a:ext cx="16637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zh-CN" altLang="en-US" sz="7200">
                <a:solidFill>
                  <a:schemeClr val="bg1"/>
                </a:solidFill>
                <a:latin typeface="微软雅黑" panose="020B0503020204020204" pitchFamily="34" charset="-122"/>
                <a:ea typeface="微软雅黑" panose="020B0503020204020204" pitchFamily="34" charset="-122"/>
              </a:rPr>
              <a:t>答</a:t>
            </a:r>
            <a:endParaRPr kumimoji="0" lang="en-US" altLang="zh-CN" sz="7200">
              <a:solidFill>
                <a:schemeClr val="bg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5400000">
            <a:off x="1500188" y="388938"/>
            <a:ext cx="354013" cy="306388"/>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6326" name="Text Box 4"/>
          <p:cNvSpPr txBox="1">
            <a:spLocks noChangeArrowheads="1"/>
          </p:cNvSpPr>
          <p:nvPr/>
        </p:nvSpPr>
        <p:spPr bwMode="auto">
          <a:xfrm>
            <a:off x="5248276" y="114300"/>
            <a:ext cx="48609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000">
                <a:solidFill>
                  <a:schemeClr val="bg1"/>
                </a:solidFill>
                <a:latin typeface="微软雅黑" panose="020B0503020204020204" pitchFamily="34" charset="-122"/>
                <a:ea typeface="微软雅黑" panose="020B0503020204020204" pitchFamily="34" charset="-122"/>
              </a:rPr>
              <a:t>通过</a:t>
            </a:r>
            <a:r>
              <a:rPr kumimoji="0" lang="en-US" altLang="zh-CN" sz="2000">
                <a:solidFill>
                  <a:schemeClr val="bg1"/>
                </a:solidFill>
                <a:latin typeface="微软雅黑" panose="020B0503020204020204" pitchFamily="34" charset="-122"/>
                <a:ea typeface="微软雅黑" panose="020B0503020204020204" pitchFamily="34" charset="-122"/>
              </a:rPr>
              <a:t>viewport</a:t>
            </a:r>
            <a:r>
              <a:rPr kumimoji="0" lang="zh-CN" altLang="en-US" sz="2000">
                <a:solidFill>
                  <a:schemeClr val="bg1"/>
                </a:solidFill>
                <a:latin typeface="微软雅黑" panose="020B0503020204020204" pitchFamily="34" charset="-122"/>
                <a:ea typeface="微软雅黑" panose="020B0503020204020204" pitchFamily="34" charset="-122"/>
              </a:rPr>
              <a:t>把自己冒充成更宽的屏幕</a:t>
            </a:r>
            <a:endParaRPr kumimoji="0" lang="en-US" altLang="zh-CN" sz="2000">
              <a:solidFill>
                <a:schemeClr val="bg1"/>
              </a:solidFill>
              <a:latin typeface="微软雅黑" panose="020B0503020204020204" pitchFamily="34" charset="-122"/>
              <a:ea typeface="微软雅黑" panose="020B0503020204020204" pitchFamily="34" charset="-122"/>
            </a:endParaRPr>
          </a:p>
        </p:txBody>
      </p:sp>
      <p:sp>
        <p:nvSpPr>
          <p:cNvPr id="56327" name="Text Box 4"/>
          <p:cNvSpPr txBox="1">
            <a:spLocks noChangeArrowheads="1"/>
          </p:cNvSpPr>
          <p:nvPr/>
        </p:nvSpPr>
        <p:spPr bwMode="auto">
          <a:xfrm>
            <a:off x="7789864" y="1857847"/>
            <a:ext cx="18811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1600" dirty="0">
                <a:solidFill>
                  <a:schemeClr val="accent2"/>
                </a:solidFill>
                <a:latin typeface="微软雅黑" panose="020B0503020204020204" pitchFamily="34" charset="-122"/>
                <a:ea typeface="微软雅黑" panose="020B0503020204020204" pitchFamily="34" charset="-122"/>
              </a:rPr>
              <a:t>宽：</a:t>
            </a:r>
            <a:r>
              <a:rPr kumimoji="0" lang="en-US" altLang="zh-CN" sz="1600" dirty="0">
                <a:solidFill>
                  <a:schemeClr val="accent2"/>
                </a:solidFill>
                <a:latin typeface="微软雅黑" panose="020B0503020204020204" pitchFamily="34" charset="-122"/>
                <a:ea typeface="微软雅黑" panose="020B0503020204020204" pitchFamily="34" charset="-122"/>
              </a:rPr>
              <a:t>980px</a:t>
            </a:r>
          </a:p>
        </p:txBody>
      </p:sp>
      <p:sp>
        <p:nvSpPr>
          <p:cNvPr id="56328" name="Text Box 4"/>
          <p:cNvSpPr txBox="1">
            <a:spLocks noChangeArrowheads="1"/>
          </p:cNvSpPr>
          <p:nvPr/>
        </p:nvSpPr>
        <p:spPr bwMode="auto">
          <a:xfrm>
            <a:off x="2408239" y="1489718"/>
            <a:ext cx="30702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000" dirty="0">
                <a:solidFill>
                  <a:schemeClr val="accent2"/>
                </a:solidFill>
                <a:latin typeface="微软雅黑" panose="020B0503020204020204" pitchFamily="34" charset="-122"/>
                <a:ea typeface="微软雅黑" panose="020B0503020204020204" pitchFamily="34" charset="-122"/>
              </a:rPr>
              <a:t>meta name="viewport" content="width=980px</a:t>
            </a:r>
          </a:p>
        </p:txBody>
      </p:sp>
      <p:sp>
        <p:nvSpPr>
          <p:cNvPr id="12" name="矩形 11"/>
          <p:cNvSpPr/>
          <p:nvPr/>
        </p:nvSpPr>
        <p:spPr>
          <a:xfrm>
            <a:off x="5338764" y="1354138"/>
            <a:ext cx="5329237" cy="6888162"/>
          </a:xfrm>
          <a:prstGeom prst="rect">
            <a:avLst/>
          </a:prstGeom>
          <a:solidFill>
            <a:srgbClr val="EEEAE7"/>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Tree>
    <p:extLst>
      <p:ext uri="{BB962C8B-B14F-4D97-AF65-F5344CB8AC3E}">
        <p14:creationId xmlns:p14="http://schemas.microsoft.com/office/powerpoint/2010/main" val="25099777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2" fill="hold" grpId="0" nodeType="clickEffect">
                                  <p:stCondLst>
                                    <p:cond delay="0"/>
                                  </p:stCondLst>
                                  <p:childTnLst>
                                    <p:anim calcmode="lin" valueType="num">
                                      <p:cBhvr additive="base">
                                        <p:cTn id="6" dur="1000"/>
                                        <p:tgtEl>
                                          <p:spTgt spid="12"/>
                                        </p:tgtEl>
                                        <p:attrNameLst>
                                          <p:attrName>ppt_x</p:attrName>
                                        </p:attrNameLst>
                                      </p:cBhvr>
                                      <p:tavLst>
                                        <p:tav tm="0">
                                          <p:val>
                                            <p:strVal val="ppt_x"/>
                                          </p:val>
                                        </p:tav>
                                        <p:tav tm="100000">
                                          <p:val>
                                            <p:strVal val="1+ppt_w/2"/>
                                          </p:val>
                                        </p:tav>
                                      </p:tavLst>
                                    </p:anim>
                                    <p:anim calcmode="lin" valueType="num">
                                      <p:cBhvr additive="base">
                                        <p:cTn id="7" dur="1000"/>
                                        <p:tgtEl>
                                          <p:spTgt spid="12"/>
                                        </p:tgtEl>
                                        <p:attrNameLst>
                                          <p:attrName>ppt_y</p:attrName>
                                        </p:attrNameLst>
                                      </p:cBhvr>
                                      <p:tavLst>
                                        <p:tav tm="0">
                                          <p:val>
                                            <p:strVal val="ppt_y"/>
                                          </p:val>
                                        </p:tav>
                                        <p:tav tm="100000">
                                          <p:val>
                                            <p:strVal val="ppt_y"/>
                                          </p:val>
                                        </p:tav>
                                      </p:tavLst>
                                    </p:anim>
                                    <p:set>
                                      <p:cBhvr>
                                        <p:cTn id="8"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视口（</a:t>
            </a:r>
            <a:r>
              <a:rPr lang="en-US" altLang="zh-CN" sz="2601" dirty="0">
                <a:solidFill>
                  <a:schemeClr val="bg1"/>
                </a:solidFill>
                <a:latin typeface="微软雅黑" panose="020B0503020204020204" pitchFamily="34" charset="-122"/>
                <a:ea typeface="微软雅黑" panose="020B0503020204020204" pitchFamily="34" charset="-122"/>
              </a:rPr>
              <a:t>viewport</a:t>
            </a:r>
            <a:r>
              <a:rPr lang="zh-CN" altLang="en-US" sz="2601" dirty="0">
                <a:solidFill>
                  <a:schemeClr val="bg1"/>
                </a:solidFill>
                <a:latin typeface="微软雅黑" panose="020B0503020204020204" pitchFamily="34" charset="-122"/>
                <a:ea typeface="微软雅黑" panose="020B0503020204020204" pitchFamily="34" charset="-122"/>
              </a:rPr>
              <a:t>）</a:t>
            </a:r>
          </a:p>
        </p:txBody>
      </p:sp>
      <p:sp>
        <p:nvSpPr>
          <p:cNvPr id="6" name="Rectangle 1"/>
          <p:cNvSpPr>
            <a:spLocks noChangeArrowheads="1"/>
          </p:cNvSpPr>
          <p:nvPr/>
        </p:nvSpPr>
        <p:spPr bwMode="auto">
          <a:xfrm>
            <a:off x="100012" y="674754"/>
            <a:ext cx="11977687" cy="2671501"/>
          </a:xfrm>
          <a:prstGeom prst="rect">
            <a:avLst/>
          </a:prstGeom>
          <a:solidFill>
            <a:srgbClr val="FFFFFF"/>
          </a:solidFill>
          <a:ln>
            <a:noFill/>
          </a:ln>
          <a:effectLst/>
          <a:extLs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视口，是浏览器窗口中可用的 </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CSS </a:t>
            </a: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像素数量。在桌面浏览器中，等于浏览器窗口。</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       移动设备屏幕小，如果同样以浏览器窗口作为视口，页面布局就会非常挤。因此，移动浏览器就定义了两个视口。</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676" name="矩形 2"/>
          <p:cNvSpPr>
            <a:spLocks noChangeArrowheads="1"/>
          </p:cNvSpPr>
          <p:nvPr/>
        </p:nvSpPr>
        <p:spPr bwMode="auto">
          <a:xfrm>
            <a:off x="100013" y="3308199"/>
            <a:ext cx="4224337" cy="1525587"/>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1900" b="1" dirty="0">
                <a:solidFill>
                  <a:schemeClr val="bg1"/>
                </a:solidFill>
                <a:latin typeface="微软雅黑" panose="020B0503020204020204" pitchFamily="34" charset="-122"/>
                <a:ea typeface="微软雅黑" panose="020B0503020204020204" pitchFamily="34" charset="-122"/>
              </a:rPr>
              <a:t>移动浏览器中，有两个视口：</a:t>
            </a:r>
          </a:p>
          <a:p>
            <a:pPr eaLnBrk="1" hangingPunct="1">
              <a:lnSpc>
                <a:spcPct val="150000"/>
              </a:lnSpc>
              <a:spcBef>
                <a:spcPct val="20000"/>
              </a:spcBef>
            </a:pPr>
            <a:r>
              <a:rPr lang="zh-CN" altLang="en-US" sz="1900" b="1" dirty="0">
                <a:solidFill>
                  <a:schemeClr val="bg1"/>
                </a:solidFill>
                <a:latin typeface="微软雅黑" panose="020B0503020204020204" pitchFamily="34" charset="-122"/>
                <a:ea typeface="微软雅黑" panose="020B0503020204020204" pitchFamily="34" charset="-122"/>
              </a:rPr>
              <a:t>• 可见视口（ visual viewport ）</a:t>
            </a:r>
          </a:p>
          <a:p>
            <a:pPr eaLnBrk="1" hangingPunct="1">
              <a:lnSpc>
                <a:spcPct val="150000"/>
              </a:lnSpc>
              <a:spcBef>
                <a:spcPct val="20000"/>
              </a:spcBef>
            </a:pPr>
            <a:r>
              <a:rPr lang="zh-CN" altLang="en-US" sz="1900" b="1" dirty="0">
                <a:solidFill>
                  <a:schemeClr val="bg1"/>
                </a:solidFill>
                <a:latin typeface="微软雅黑" panose="020B0503020204020204" pitchFamily="34" charset="-122"/>
                <a:ea typeface="微软雅黑" panose="020B0503020204020204" pitchFamily="34" charset="-122"/>
              </a:rPr>
              <a:t>• 布局视口（ layout viewport ）</a:t>
            </a:r>
          </a:p>
        </p:txBody>
      </p:sp>
      <p:sp>
        <p:nvSpPr>
          <p:cNvPr id="28677" name="矩形 4"/>
          <p:cNvSpPr>
            <a:spLocks noChangeArrowheads="1"/>
          </p:cNvSpPr>
          <p:nvPr/>
        </p:nvSpPr>
        <p:spPr bwMode="auto">
          <a:xfrm>
            <a:off x="3752850" y="4882694"/>
            <a:ext cx="4686300" cy="917880"/>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1900" b="1" dirty="0">
                <a:solidFill>
                  <a:schemeClr val="bg1"/>
                </a:solidFill>
                <a:latin typeface="微软雅黑" panose="020B0503020204020204" pitchFamily="34" charset="-122"/>
                <a:ea typeface="微软雅黑" panose="020B0503020204020204" pitchFamily="34" charset="-122"/>
              </a:rPr>
              <a:t>可见视口 ，是用户在屏幕上浏览页面的视口，能看到页面的一部分。</a:t>
            </a:r>
          </a:p>
        </p:txBody>
      </p:sp>
      <p:sp>
        <p:nvSpPr>
          <p:cNvPr id="28678" name="矩形 6"/>
          <p:cNvSpPr>
            <a:spLocks noChangeArrowheads="1"/>
          </p:cNvSpPr>
          <p:nvPr/>
        </p:nvSpPr>
        <p:spPr bwMode="auto">
          <a:xfrm>
            <a:off x="7499350" y="5849482"/>
            <a:ext cx="4692650" cy="917880"/>
          </a:xfrm>
          <a:prstGeom prst="rect">
            <a:avLst/>
          </a:prstGeom>
          <a:ln/>
          <a:extLst/>
        </p:spPr>
        <p:style>
          <a:lnRef idx="0">
            <a:schemeClr val="accent5"/>
          </a:lnRef>
          <a:fillRef idx="3">
            <a:schemeClr val="accent5"/>
          </a:fillRef>
          <a:effectRef idx="3">
            <a:schemeClr val="accent5"/>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1900" b="1" dirty="0">
                <a:solidFill>
                  <a:schemeClr val="bg1"/>
                </a:solidFill>
                <a:latin typeface="微软雅黑" panose="020B0503020204020204" pitchFamily="34" charset="-122"/>
                <a:ea typeface="微软雅黑" panose="020B0503020204020204" pitchFamily="34" charset="-122"/>
              </a:rPr>
              <a:t>布局视口 ，是</a:t>
            </a:r>
            <a:r>
              <a:rPr lang="en-US" altLang="zh-CN" sz="1900" b="1" dirty="0">
                <a:solidFill>
                  <a:schemeClr val="bg1"/>
                </a:solidFill>
                <a:latin typeface="微软雅黑" panose="020B0503020204020204" pitchFamily="34" charset="-122"/>
                <a:ea typeface="微软雅黑" panose="020B0503020204020204" pitchFamily="34" charset="-122"/>
              </a:rPr>
              <a:t>CSS </a:t>
            </a:r>
            <a:r>
              <a:rPr lang="zh-CN" altLang="en-US" sz="1900" b="1" dirty="0">
                <a:solidFill>
                  <a:schemeClr val="bg1"/>
                </a:solidFill>
                <a:latin typeface="微软雅黑" panose="020B0503020204020204" pitchFamily="34" charset="-122"/>
                <a:ea typeface="微软雅黑" panose="020B0503020204020204" pitchFamily="34" charset="-122"/>
              </a:rPr>
              <a:t>声明（如： </a:t>
            </a:r>
            <a:r>
              <a:rPr lang="en-US" altLang="zh-CN" sz="1900" b="1" dirty="0">
                <a:solidFill>
                  <a:schemeClr val="bg1"/>
                </a:solidFill>
                <a:latin typeface="微软雅黑" panose="020B0503020204020204" pitchFamily="34" charset="-122"/>
                <a:ea typeface="微软雅黑" panose="020B0503020204020204" pitchFamily="34" charset="-122"/>
              </a:rPr>
              <a:t>paddingleft:70% </a:t>
            </a:r>
            <a:r>
              <a:rPr lang="zh-CN" altLang="en-US" sz="1900" b="1" dirty="0">
                <a:solidFill>
                  <a:schemeClr val="bg1"/>
                </a:solidFill>
                <a:latin typeface="微软雅黑" panose="020B0503020204020204" pitchFamily="34" charset="-122"/>
                <a:ea typeface="微软雅黑" panose="020B0503020204020204" pitchFamily="34" charset="-122"/>
              </a:rPr>
              <a:t>）使用的视口。</a:t>
            </a:r>
          </a:p>
        </p:txBody>
      </p:sp>
    </p:spTree>
    <p:extLst>
      <p:ext uri="{BB962C8B-B14F-4D97-AF65-F5344CB8AC3E}">
        <p14:creationId xmlns:p14="http://schemas.microsoft.com/office/powerpoint/2010/main" val="65068999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视口（</a:t>
            </a:r>
            <a:r>
              <a:rPr lang="en-US" altLang="zh-CN" sz="2601" dirty="0">
                <a:solidFill>
                  <a:schemeClr val="bg1"/>
                </a:solidFill>
                <a:latin typeface="微软雅黑" panose="020B0503020204020204" pitchFamily="34" charset="-122"/>
                <a:ea typeface="微软雅黑" panose="020B0503020204020204" pitchFamily="34" charset="-122"/>
              </a:rPr>
              <a:t>viewport</a:t>
            </a:r>
            <a:r>
              <a:rPr lang="zh-CN" altLang="en-US" sz="2601" dirty="0">
                <a:solidFill>
                  <a:schemeClr val="bg1"/>
                </a:solidFill>
                <a:latin typeface="微软雅黑" panose="020B0503020204020204" pitchFamily="34" charset="-122"/>
                <a:ea typeface="微软雅黑" panose="020B0503020204020204" pitchFamily="34" charset="-122"/>
              </a:rPr>
              <a:t>）</a:t>
            </a:r>
          </a:p>
        </p:txBody>
      </p:sp>
      <p:sp>
        <p:nvSpPr>
          <p:cNvPr id="29699" name="矩形 2"/>
          <p:cNvSpPr>
            <a:spLocks noChangeArrowheads="1"/>
          </p:cNvSpPr>
          <p:nvPr/>
        </p:nvSpPr>
        <p:spPr bwMode="auto">
          <a:xfrm>
            <a:off x="71438" y="1368425"/>
            <a:ext cx="2208212" cy="3324225"/>
          </a:xfrm>
          <a:prstGeom prst="rect">
            <a:avLst/>
          </a:prstGeom>
          <a:ln/>
          <a:extLst/>
        </p:spPr>
        <p:style>
          <a:lnRef idx="2">
            <a:schemeClr val="dk1">
              <a:shade val="50000"/>
            </a:schemeClr>
          </a:lnRef>
          <a:fillRef idx="1">
            <a:schemeClr val="dk1"/>
          </a:fillRef>
          <a:effectRef idx="0">
            <a:schemeClr val="dk1"/>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2000" dirty="0">
                <a:solidFill>
                  <a:schemeClr val="bg1"/>
                </a:solidFill>
                <a:latin typeface="微软雅黑" panose="020B0503020204020204" pitchFamily="34" charset="-122"/>
                <a:ea typeface="微软雅黑" panose="020B0503020204020204" pitchFamily="34" charset="-122"/>
              </a:rPr>
              <a:t>      为了正确呈现未针对移动浏览器优化的网站，移动浏览器默认在宽度为</a:t>
            </a:r>
            <a:r>
              <a:rPr lang="en-US" altLang="zh-CN" sz="2000" dirty="0">
                <a:solidFill>
                  <a:schemeClr val="bg1"/>
                </a:solidFill>
                <a:latin typeface="微软雅黑" panose="020B0503020204020204" pitchFamily="34" charset="-122"/>
                <a:ea typeface="微软雅黑" panose="020B0503020204020204" pitchFamily="34" charset="-122"/>
              </a:rPr>
              <a:t>950px</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1024px</a:t>
            </a:r>
            <a:r>
              <a:rPr lang="zh-CN" altLang="en-US" sz="2000" dirty="0">
                <a:solidFill>
                  <a:schemeClr val="bg1"/>
                </a:solidFill>
                <a:latin typeface="微软雅黑" panose="020B0503020204020204" pitchFamily="34" charset="-122"/>
                <a:ea typeface="微软雅黑" panose="020B0503020204020204" pitchFamily="34" charset="-122"/>
              </a:rPr>
              <a:t>的布局视口上渲染页面</a:t>
            </a:r>
            <a:r>
              <a:rPr lang="en-US" altLang="zh-CN" sz="2000" dirty="0">
                <a:solidFill>
                  <a:schemeClr val="bg1"/>
                </a:solidFill>
                <a:latin typeface="微软雅黑" panose="020B0503020204020204" pitchFamily="34" charset="-122"/>
                <a:ea typeface="微软雅黑" panose="020B0503020204020204" pitchFamily="34" charset="-122"/>
              </a:rPr>
              <a:t>……</a:t>
            </a:r>
          </a:p>
        </p:txBody>
      </p:sp>
      <p:sp>
        <p:nvSpPr>
          <p:cNvPr id="29700" name="矩形 6"/>
          <p:cNvSpPr>
            <a:spLocks noChangeArrowheads="1"/>
          </p:cNvSpPr>
          <p:nvPr/>
        </p:nvSpPr>
        <p:spPr bwMode="auto">
          <a:xfrm>
            <a:off x="10199688" y="2708275"/>
            <a:ext cx="1971675" cy="3602038"/>
          </a:xfrm>
          <a:prstGeom prst="rect">
            <a:avLst/>
          </a:prstGeom>
          <a:ln/>
          <a:extLst/>
        </p:spPr>
        <p:style>
          <a:lnRef idx="2">
            <a:schemeClr val="dk1">
              <a:shade val="50000"/>
            </a:schemeClr>
          </a:lnRef>
          <a:fillRef idx="1">
            <a:schemeClr val="dk1"/>
          </a:fillRef>
          <a:effectRef idx="0">
            <a:schemeClr val="dk1"/>
          </a:effectRef>
          <a:fontRef idx="minor">
            <a:schemeClr val="lt1"/>
          </a:fontRef>
        </p:style>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pPr>
            <a:r>
              <a:rPr lang="zh-CN" altLang="en-US" sz="1900">
                <a:solidFill>
                  <a:schemeClr val="bg1"/>
                </a:solidFill>
                <a:latin typeface="微软雅黑" panose="020B0503020204020204" pitchFamily="34" charset="-122"/>
                <a:ea typeface="微软雅黑" panose="020B0503020204020204" pitchFamily="34" charset="-122"/>
              </a:rPr>
              <a:t>      然后，再尽可能缩小页面，以便让布局视口与可见视口匹配。虽然页面不可读，但至少用户可以看到全貌，并通过缩放来阅读。</a:t>
            </a:r>
          </a:p>
        </p:txBody>
      </p:sp>
      <p:pic>
        <p:nvPicPr>
          <p:cNvPr id="29701"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3163" y="1484313"/>
            <a:ext cx="7685087" cy="3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10467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8412164" y="2036764"/>
            <a:ext cx="2255837" cy="2486025"/>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47" name="矩形 46"/>
          <p:cNvSpPr/>
          <p:nvPr/>
        </p:nvSpPr>
        <p:spPr>
          <a:xfrm>
            <a:off x="6257926" y="2027239"/>
            <a:ext cx="2138363" cy="248602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46" name="矩形 45"/>
          <p:cNvSpPr/>
          <p:nvPr/>
        </p:nvSpPr>
        <p:spPr>
          <a:xfrm>
            <a:off x="4075113" y="2028826"/>
            <a:ext cx="2138362" cy="2486025"/>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58372" name="Text Box 3"/>
          <p:cNvSpPr txBox="1">
            <a:spLocks noChangeArrowheads="1"/>
          </p:cNvSpPr>
          <p:nvPr/>
        </p:nvSpPr>
        <p:spPr bwMode="auto">
          <a:xfrm>
            <a:off x="1792289" y="0"/>
            <a:ext cx="56217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2800" dirty="0">
                <a:solidFill>
                  <a:schemeClr val="bg1"/>
                </a:solidFill>
                <a:latin typeface="微软雅黑" panose="020B0503020204020204" pitchFamily="34" charset="-122"/>
                <a:ea typeface="微软雅黑" panose="020B0503020204020204" pitchFamily="34" charset="-122"/>
              </a:rPr>
              <a:t>常见设备</a:t>
            </a:r>
            <a:r>
              <a:rPr kumimoji="0" lang="en-US" altLang="zh-CN" sz="2800" dirty="0">
                <a:solidFill>
                  <a:schemeClr val="bg1"/>
                </a:solidFill>
                <a:latin typeface="微软雅黑" panose="020B0503020204020204" pitchFamily="34" charset="-122"/>
                <a:ea typeface="微软雅黑" panose="020B0503020204020204" pitchFamily="34" charset="-122"/>
              </a:rPr>
              <a:t>viewport</a:t>
            </a:r>
            <a:r>
              <a:rPr kumimoji="0" lang="zh-CN" altLang="en-US" sz="2800" dirty="0">
                <a:solidFill>
                  <a:schemeClr val="bg1"/>
                </a:solidFill>
                <a:latin typeface="微软雅黑" panose="020B0503020204020204" pitchFamily="34" charset="-122"/>
                <a:ea typeface="微软雅黑" panose="020B0503020204020204" pitchFamily="34" charset="-122"/>
              </a:rPr>
              <a:t>数值</a:t>
            </a:r>
          </a:p>
        </p:txBody>
      </p:sp>
      <p:sp>
        <p:nvSpPr>
          <p:cNvPr id="6" name="等腰三角形 5"/>
          <p:cNvSpPr/>
          <p:nvPr/>
        </p:nvSpPr>
        <p:spPr>
          <a:xfrm rot="5400000">
            <a:off x="1500188" y="103188"/>
            <a:ext cx="354013" cy="306388"/>
          </a:xfrm>
          <a:prstGeom prst="triangle">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4" name="矩形 13"/>
          <p:cNvSpPr/>
          <p:nvPr/>
        </p:nvSpPr>
        <p:spPr>
          <a:xfrm>
            <a:off x="1939926" y="2030414"/>
            <a:ext cx="2136775" cy="2486025"/>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8920" name="Text Box 8"/>
          <p:cNvSpPr txBox="1">
            <a:spLocks noChangeArrowheads="1"/>
          </p:cNvSpPr>
          <p:nvPr/>
        </p:nvSpPr>
        <p:spPr bwMode="auto">
          <a:xfrm>
            <a:off x="1944688" y="2047875"/>
            <a:ext cx="25955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iPhone</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8921" name="Text Box 8"/>
          <p:cNvSpPr txBox="1">
            <a:spLocks noChangeArrowheads="1"/>
          </p:cNvSpPr>
          <p:nvPr/>
        </p:nvSpPr>
        <p:spPr bwMode="auto">
          <a:xfrm>
            <a:off x="1943100" y="3883026"/>
            <a:ext cx="212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2"/>
                </a:solidFill>
                <a:latin typeface="微软雅黑" panose="020B0503020204020204" pitchFamily="34" charset="-122"/>
                <a:ea typeface="微软雅黑" panose="020B0503020204020204" pitchFamily="34" charset="-122"/>
              </a:rPr>
              <a:t>980</a:t>
            </a:r>
          </a:p>
        </p:txBody>
      </p:sp>
      <p:sp>
        <p:nvSpPr>
          <p:cNvPr id="38922" name="Text Box 8"/>
          <p:cNvSpPr txBox="1">
            <a:spLocks noChangeArrowheads="1"/>
          </p:cNvSpPr>
          <p:nvPr/>
        </p:nvSpPr>
        <p:spPr bwMode="auto">
          <a:xfrm>
            <a:off x="4116389" y="2020889"/>
            <a:ext cx="16716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iPad</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8923" name="Text Box 8"/>
          <p:cNvSpPr txBox="1">
            <a:spLocks noChangeArrowheads="1"/>
          </p:cNvSpPr>
          <p:nvPr/>
        </p:nvSpPr>
        <p:spPr bwMode="auto">
          <a:xfrm>
            <a:off x="4114801" y="3833814"/>
            <a:ext cx="2005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2"/>
                </a:solidFill>
                <a:latin typeface="微软雅黑" panose="020B0503020204020204" pitchFamily="34" charset="-122"/>
                <a:ea typeface="微软雅黑" panose="020B0503020204020204" pitchFamily="34" charset="-122"/>
              </a:rPr>
              <a:t>1024</a:t>
            </a:r>
          </a:p>
        </p:txBody>
      </p:sp>
      <p:sp>
        <p:nvSpPr>
          <p:cNvPr id="38924" name="Text Box 8"/>
          <p:cNvSpPr txBox="1">
            <a:spLocks noChangeArrowheads="1"/>
          </p:cNvSpPr>
          <p:nvPr/>
        </p:nvSpPr>
        <p:spPr bwMode="auto">
          <a:xfrm>
            <a:off x="6288089" y="2043114"/>
            <a:ext cx="18510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Android</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8925" name="Text Box 8"/>
          <p:cNvSpPr txBox="1">
            <a:spLocks noChangeArrowheads="1"/>
          </p:cNvSpPr>
          <p:nvPr/>
        </p:nvSpPr>
        <p:spPr bwMode="auto">
          <a:xfrm>
            <a:off x="6284914" y="3856039"/>
            <a:ext cx="191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2"/>
                </a:solidFill>
                <a:latin typeface="微软雅黑" panose="020B0503020204020204" pitchFamily="34" charset="-122"/>
                <a:ea typeface="微软雅黑" panose="020B0503020204020204" pitchFamily="34" charset="-122"/>
              </a:rPr>
              <a:t>980</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8926" name="Text Box 8"/>
          <p:cNvSpPr txBox="1">
            <a:spLocks noChangeArrowheads="1"/>
          </p:cNvSpPr>
          <p:nvPr/>
        </p:nvSpPr>
        <p:spPr bwMode="auto">
          <a:xfrm>
            <a:off x="8437564" y="2032000"/>
            <a:ext cx="25939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2800">
                <a:solidFill>
                  <a:schemeClr val="bg2"/>
                </a:solidFill>
                <a:latin typeface="微软雅黑" panose="020B0503020204020204" pitchFamily="34" charset="-122"/>
                <a:ea typeface="微软雅黑" panose="020B0503020204020204" pitchFamily="34" charset="-122"/>
              </a:rPr>
              <a:t>WinPhone</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8927" name="Text Box 8"/>
          <p:cNvSpPr txBox="1">
            <a:spLocks noChangeArrowheads="1"/>
          </p:cNvSpPr>
          <p:nvPr/>
        </p:nvSpPr>
        <p:spPr bwMode="auto">
          <a:xfrm>
            <a:off x="8447088" y="3843339"/>
            <a:ext cx="2220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800">
                <a:solidFill>
                  <a:schemeClr val="bg2"/>
                </a:solidFill>
                <a:latin typeface="微软雅黑" panose="020B0503020204020204" pitchFamily="34" charset="-122"/>
                <a:ea typeface="微软雅黑" panose="020B0503020204020204" pitchFamily="34" charset="-122"/>
              </a:rPr>
              <a:t>1024</a:t>
            </a:r>
            <a:endParaRPr kumimoji="0" lang="zh-CN" altLang="en-US" sz="2800">
              <a:solidFill>
                <a:schemeClr val="bg2"/>
              </a:solidFill>
              <a:latin typeface="微软雅黑" panose="020B0503020204020204" pitchFamily="34" charset="-122"/>
              <a:ea typeface="微软雅黑" panose="020B0503020204020204" pitchFamily="34" charset="-122"/>
            </a:endParaRPr>
          </a:p>
        </p:txBody>
      </p:sp>
      <p:sp>
        <p:nvSpPr>
          <p:cNvPr id="32" name="矩形 31"/>
          <p:cNvSpPr/>
          <p:nvPr/>
        </p:nvSpPr>
        <p:spPr>
          <a:xfrm>
            <a:off x="4040189" y="1042989"/>
            <a:ext cx="73025" cy="5214937"/>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3" name="矩形 32"/>
          <p:cNvSpPr/>
          <p:nvPr/>
        </p:nvSpPr>
        <p:spPr>
          <a:xfrm>
            <a:off x="6210301" y="1184275"/>
            <a:ext cx="73025" cy="521493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4" name="矩形 33"/>
          <p:cNvSpPr/>
          <p:nvPr/>
        </p:nvSpPr>
        <p:spPr>
          <a:xfrm>
            <a:off x="8372476" y="1230314"/>
            <a:ext cx="73025" cy="5216525"/>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38931" name="矩形 39"/>
          <p:cNvSpPr>
            <a:spLocks noChangeArrowheads="1"/>
          </p:cNvSpPr>
          <p:nvPr/>
        </p:nvSpPr>
        <p:spPr bwMode="auto">
          <a:xfrm>
            <a:off x="6189663" y="2509839"/>
            <a:ext cx="2178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200">
                <a:solidFill>
                  <a:schemeClr val="bg2"/>
                </a:solidFill>
                <a:latin typeface="微软雅黑" panose="020B0503020204020204" pitchFamily="34" charset="-122"/>
                <a:ea typeface="微软雅黑" panose="020B0503020204020204" pitchFamily="34" charset="-122"/>
              </a:rPr>
              <a:t>（分辨率：</a:t>
            </a:r>
            <a:r>
              <a:rPr kumimoji="0" lang="en-US" altLang="zh-CN" sz="1200">
                <a:solidFill>
                  <a:schemeClr val="bg2"/>
                </a:solidFill>
                <a:latin typeface="微软雅黑" panose="020B0503020204020204" pitchFamily="34" charset="-122"/>
                <a:ea typeface="微软雅黑" panose="020B0503020204020204" pitchFamily="34" charset="-122"/>
              </a:rPr>
              <a:t>480*800</a:t>
            </a:r>
            <a:r>
              <a:rPr kumimoji="0" lang="zh-CN" altLang="en-US" sz="1200">
                <a:solidFill>
                  <a:schemeClr val="bg2"/>
                </a:solidFill>
                <a:latin typeface="微软雅黑" panose="020B0503020204020204" pitchFamily="34" charset="-122"/>
                <a:ea typeface="微软雅黑" panose="020B0503020204020204" pitchFamily="34" charset="-122"/>
              </a:rPr>
              <a:t>）情况下</a:t>
            </a:r>
          </a:p>
        </p:txBody>
      </p:sp>
    </p:spTree>
    <p:extLst>
      <p:ext uri="{BB962C8B-B14F-4D97-AF65-F5344CB8AC3E}">
        <p14:creationId xmlns:p14="http://schemas.microsoft.com/office/powerpoint/2010/main" val="180102205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2"/>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9" dur="500"/>
                                        <p:tgtEl>
                                          <p:spTgt spid="48"/>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ppt_x</p:attrName>
                                        </p:attrNameLst>
                                      </p:cBhvr>
                                      <p:tavLst>
                                        <p:tav tm="0">
                                          <p:val>
                                            <p:strVal val="#ppt_x-.2"/>
                                          </p:val>
                                        </p:tav>
                                        <p:tav tm="100000">
                                          <p:val>
                                            <p:strVal val="#ppt_x"/>
                                          </p:val>
                                        </p:tav>
                                      </p:tavLst>
                                    </p:anim>
                                    <p:anim calcmode="lin" valueType="num">
                                      <p:cBhvr>
                                        <p:cTn id="13" dur="500" fill="hold"/>
                                        <p:tgtEl>
                                          <p:spTgt spid="47"/>
                                        </p:tgtEl>
                                        <p:attrNameLst>
                                          <p:attrName>ppt_y</p:attrName>
                                        </p:attrNameLst>
                                      </p:cBhvr>
                                      <p:tavLst>
                                        <p:tav tm="0">
                                          <p:val>
                                            <p:strVal val="#ppt_y"/>
                                          </p:val>
                                        </p:tav>
                                        <p:tav tm="100000">
                                          <p:val>
                                            <p:strVal val="#ppt_y"/>
                                          </p:val>
                                        </p:tav>
                                      </p:tavLst>
                                    </p:anim>
                                    <p:animEffect transition="in" filter="wipe(right)" prLst="gradientSize: 0.1">
                                      <p:cBhvr>
                                        <p:cTn id="14" dur="500"/>
                                        <p:tgtEl>
                                          <p:spTgt spid="47"/>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ppt_x</p:attrName>
                                        </p:attrNameLst>
                                      </p:cBhvr>
                                      <p:tavLst>
                                        <p:tav tm="0">
                                          <p:val>
                                            <p:strVal val="#ppt_x-.2"/>
                                          </p:val>
                                        </p:tav>
                                        <p:tav tm="100000">
                                          <p:val>
                                            <p:strVal val="#ppt_x"/>
                                          </p:val>
                                        </p:tav>
                                      </p:tavLst>
                                    </p:anim>
                                    <p:anim calcmode="lin" valueType="num">
                                      <p:cBhvr>
                                        <p:cTn id="18"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19" dur="500"/>
                                        <p:tgtEl>
                                          <p:spTgt spid="46"/>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ppt_x-.2"/>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4" dur="500"/>
                                        <p:tgtEl>
                                          <p:spTgt spid="14"/>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38920"/>
                                        </p:tgtEl>
                                        <p:attrNameLst>
                                          <p:attrName>style.visibility</p:attrName>
                                        </p:attrNameLst>
                                      </p:cBhvr>
                                      <p:to>
                                        <p:strVal val="visible"/>
                                      </p:to>
                                    </p:set>
                                    <p:anim calcmode="lin" valueType="num">
                                      <p:cBhvr>
                                        <p:cTn id="27" dur="500" fill="hold"/>
                                        <p:tgtEl>
                                          <p:spTgt spid="38920"/>
                                        </p:tgtEl>
                                        <p:attrNameLst>
                                          <p:attrName>ppt_x</p:attrName>
                                        </p:attrNameLst>
                                      </p:cBhvr>
                                      <p:tavLst>
                                        <p:tav tm="0">
                                          <p:val>
                                            <p:strVal val="#ppt_x-.2"/>
                                          </p:val>
                                        </p:tav>
                                        <p:tav tm="100000">
                                          <p:val>
                                            <p:strVal val="#ppt_x"/>
                                          </p:val>
                                        </p:tav>
                                      </p:tavLst>
                                    </p:anim>
                                    <p:anim calcmode="lin" valueType="num">
                                      <p:cBhvr>
                                        <p:cTn id="28" dur="500" fill="hold"/>
                                        <p:tgtEl>
                                          <p:spTgt spid="38920"/>
                                        </p:tgtEl>
                                        <p:attrNameLst>
                                          <p:attrName>ppt_y</p:attrName>
                                        </p:attrNameLst>
                                      </p:cBhvr>
                                      <p:tavLst>
                                        <p:tav tm="0">
                                          <p:val>
                                            <p:strVal val="#ppt_y"/>
                                          </p:val>
                                        </p:tav>
                                        <p:tav tm="100000">
                                          <p:val>
                                            <p:strVal val="#ppt_y"/>
                                          </p:val>
                                        </p:tav>
                                      </p:tavLst>
                                    </p:anim>
                                    <p:animEffect transition="in" filter="wipe(right)" prLst="gradientSize: 0.1">
                                      <p:cBhvr>
                                        <p:cTn id="29" dur="500"/>
                                        <p:tgtEl>
                                          <p:spTgt spid="38920"/>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38921"/>
                                        </p:tgtEl>
                                        <p:attrNameLst>
                                          <p:attrName>style.visibility</p:attrName>
                                        </p:attrNameLst>
                                      </p:cBhvr>
                                      <p:to>
                                        <p:strVal val="visible"/>
                                      </p:to>
                                    </p:set>
                                    <p:anim calcmode="lin" valueType="num">
                                      <p:cBhvr>
                                        <p:cTn id="32" dur="500" fill="hold"/>
                                        <p:tgtEl>
                                          <p:spTgt spid="38921"/>
                                        </p:tgtEl>
                                        <p:attrNameLst>
                                          <p:attrName>ppt_x</p:attrName>
                                        </p:attrNameLst>
                                      </p:cBhvr>
                                      <p:tavLst>
                                        <p:tav tm="0">
                                          <p:val>
                                            <p:strVal val="#ppt_x-.2"/>
                                          </p:val>
                                        </p:tav>
                                        <p:tav tm="100000">
                                          <p:val>
                                            <p:strVal val="#ppt_x"/>
                                          </p:val>
                                        </p:tav>
                                      </p:tavLst>
                                    </p:anim>
                                    <p:anim calcmode="lin" valueType="num">
                                      <p:cBhvr>
                                        <p:cTn id="33" dur="500" fill="hold"/>
                                        <p:tgtEl>
                                          <p:spTgt spid="38921"/>
                                        </p:tgtEl>
                                        <p:attrNameLst>
                                          <p:attrName>ppt_y</p:attrName>
                                        </p:attrNameLst>
                                      </p:cBhvr>
                                      <p:tavLst>
                                        <p:tav tm="0">
                                          <p:val>
                                            <p:strVal val="#ppt_y"/>
                                          </p:val>
                                        </p:tav>
                                        <p:tav tm="100000">
                                          <p:val>
                                            <p:strVal val="#ppt_y"/>
                                          </p:val>
                                        </p:tav>
                                      </p:tavLst>
                                    </p:anim>
                                    <p:animEffect transition="in" filter="wipe(right)" prLst="gradientSize: 0.1">
                                      <p:cBhvr>
                                        <p:cTn id="34" dur="500"/>
                                        <p:tgtEl>
                                          <p:spTgt spid="38921"/>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38922"/>
                                        </p:tgtEl>
                                        <p:attrNameLst>
                                          <p:attrName>style.visibility</p:attrName>
                                        </p:attrNameLst>
                                      </p:cBhvr>
                                      <p:to>
                                        <p:strVal val="visible"/>
                                      </p:to>
                                    </p:set>
                                    <p:anim calcmode="lin" valueType="num">
                                      <p:cBhvr>
                                        <p:cTn id="37" dur="500" fill="hold"/>
                                        <p:tgtEl>
                                          <p:spTgt spid="38922"/>
                                        </p:tgtEl>
                                        <p:attrNameLst>
                                          <p:attrName>ppt_x</p:attrName>
                                        </p:attrNameLst>
                                      </p:cBhvr>
                                      <p:tavLst>
                                        <p:tav tm="0">
                                          <p:val>
                                            <p:strVal val="#ppt_x-.2"/>
                                          </p:val>
                                        </p:tav>
                                        <p:tav tm="100000">
                                          <p:val>
                                            <p:strVal val="#ppt_x"/>
                                          </p:val>
                                        </p:tav>
                                      </p:tavLst>
                                    </p:anim>
                                    <p:anim calcmode="lin" valueType="num">
                                      <p:cBhvr>
                                        <p:cTn id="38" dur="500" fill="hold"/>
                                        <p:tgtEl>
                                          <p:spTgt spid="38922"/>
                                        </p:tgtEl>
                                        <p:attrNameLst>
                                          <p:attrName>ppt_y</p:attrName>
                                        </p:attrNameLst>
                                      </p:cBhvr>
                                      <p:tavLst>
                                        <p:tav tm="0">
                                          <p:val>
                                            <p:strVal val="#ppt_y"/>
                                          </p:val>
                                        </p:tav>
                                        <p:tav tm="100000">
                                          <p:val>
                                            <p:strVal val="#ppt_y"/>
                                          </p:val>
                                        </p:tav>
                                      </p:tavLst>
                                    </p:anim>
                                    <p:animEffect transition="in" filter="wipe(right)" prLst="gradientSize: 0.1">
                                      <p:cBhvr>
                                        <p:cTn id="39" dur="500"/>
                                        <p:tgtEl>
                                          <p:spTgt spid="38922"/>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38923"/>
                                        </p:tgtEl>
                                        <p:attrNameLst>
                                          <p:attrName>style.visibility</p:attrName>
                                        </p:attrNameLst>
                                      </p:cBhvr>
                                      <p:to>
                                        <p:strVal val="visible"/>
                                      </p:to>
                                    </p:set>
                                    <p:anim calcmode="lin" valueType="num">
                                      <p:cBhvr>
                                        <p:cTn id="42" dur="500" fill="hold"/>
                                        <p:tgtEl>
                                          <p:spTgt spid="38923"/>
                                        </p:tgtEl>
                                        <p:attrNameLst>
                                          <p:attrName>ppt_x</p:attrName>
                                        </p:attrNameLst>
                                      </p:cBhvr>
                                      <p:tavLst>
                                        <p:tav tm="0">
                                          <p:val>
                                            <p:strVal val="#ppt_x-.2"/>
                                          </p:val>
                                        </p:tav>
                                        <p:tav tm="100000">
                                          <p:val>
                                            <p:strVal val="#ppt_x"/>
                                          </p:val>
                                        </p:tav>
                                      </p:tavLst>
                                    </p:anim>
                                    <p:anim calcmode="lin" valueType="num">
                                      <p:cBhvr>
                                        <p:cTn id="43" dur="500" fill="hold"/>
                                        <p:tgtEl>
                                          <p:spTgt spid="38923"/>
                                        </p:tgtEl>
                                        <p:attrNameLst>
                                          <p:attrName>ppt_y</p:attrName>
                                        </p:attrNameLst>
                                      </p:cBhvr>
                                      <p:tavLst>
                                        <p:tav tm="0">
                                          <p:val>
                                            <p:strVal val="#ppt_y"/>
                                          </p:val>
                                        </p:tav>
                                        <p:tav tm="100000">
                                          <p:val>
                                            <p:strVal val="#ppt_y"/>
                                          </p:val>
                                        </p:tav>
                                      </p:tavLst>
                                    </p:anim>
                                    <p:animEffect transition="in" filter="wipe(right)" prLst="gradientSize: 0.1">
                                      <p:cBhvr>
                                        <p:cTn id="44" dur="500"/>
                                        <p:tgtEl>
                                          <p:spTgt spid="38923"/>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38924"/>
                                        </p:tgtEl>
                                        <p:attrNameLst>
                                          <p:attrName>style.visibility</p:attrName>
                                        </p:attrNameLst>
                                      </p:cBhvr>
                                      <p:to>
                                        <p:strVal val="visible"/>
                                      </p:to>
                                    </p:set>
                                    <p:anim calcmode="lin" valueType="num">
                                      <p:cBhvr>
                                        <p:cTn id="47" dur="500" fill="hold"/>
                                        <p:tgtEl>
                                          <p:spTgt spid="38924"/>
                                        </p:tgtEl>
                                        <p:attrNameLst>
                                          <p:attrName>ppt_x</p:attrName>
                                        </p:attrNameLst>
                                      </p:cBhvr>
                                      <p:tavLst>
                                        <p:tav tm="0">
                                          <p:val>
                                            <p:strVal val="#ppt_x-.2"/>
                                          </p:val>
                                        </p:tav>
                                        <p:tav tm="100000">
                                          <p:val>
                                            <p:strVal val="#ppt_x"/>
                                          </p:val>
                                        </p:tav>
                                      </p:tavLst>
                                    </p:anim>
                                    <p:anim calcmode="lin" valueType="num">
                                      <p:cBhvr>
                                        <p:cTn id="48" dur="500" fill="hold"/>
                                        <p:tgtEl>
                                          <p:spTgt spid="38924"/>
                                        </p:tgtEl>
                                        <p:attrNameLst>
                                          <p:attrName>ppt_y</p:attrName>
                                        </p:attrNameLst>
                                      </p:cBhvr>
                                      <p:tavLst>
                                        <p:tav tm="0">
                                          <p:val>
                                            <p:strVal val="#ppt_y"/>
                                          </p:val>
                                        </p:tav>
                                        <p:tav tm="100000">
                                          <p:val>
                                            <p:strVal val="#ppt_y"/>
                                          </p:val>
                                        </p:tav>
                                      </p:tavLst>
                                    </p:anim>
                                    <p:animEffect transition="in" filter="wipe(right)" prLst="gradientSize: 0.1">
                                      <p:cBhvr>
                                        <p:cTn id="49" dur="500"/>
                                        <p:tgtEl>
                                          <p:spTgt spid="38924"/>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38925"/>
                                        </p:tgtEl>
                                        <p:attrNameLst>
                                          <p:attrName>style.visibility</p:attrName>
                                        </p:attrNameLst>
                                      </p:cBhvr>
                                      <p:to>
                                        <p:strVal val="visible"/>
                                      </p:to>
                                    </p:set>
                                    <p:anim calcmode="lin" valueType="num">
                                      <p:cBhvr>
                                        <p:cTn id="52" dur="500" fill="hold"/>
                                        <p:tgtEl>
                                          <p:spTgt spid="38925"/>
                                        </p:tgtEl>
                                        <p:attrNameLst>
                                          <p:attrName>ppt_x</p:attrName>
                                        </p:attrNameLst>
                                      </p:cBhvr>
                                      <p:tavLst>
                                        <p:tav tm="0">
                                          <p:val>
                                            <p:strVal val="#ppt_x-.2"/>
                                          </p:val>
                                        </p:tav>
                                        <p:tav tm="100000">
                                          <p:val>
                                            <p:strVal val="#ppt_x"/>
                                          </p:val>
                                        </p:tav>
                                      </p:tavLst>
                                    </p:anim>
                                    <p:anim calcmode="lin" valueType="num">
                                      <p:cBhvr>
                                        <p:cTn id="53" dur="500" fill="hold"/>
                                        <p:tgtEl>
                                          <p:spTgt spid="38925"/>
                                        </p:tgtEl>
                                        <p:attrNameLst>
                                          <p:attrName>ppt_y</p:attrName>
                                        </p:attrNameLst>
                                      </p:cBhvr>
                                      <p:tavLst>
                                        <p:tav tm="0">
                                          <p:val>
                                            <p:strVal val="#ppt_y"/>
                                          </p:val>
                                        </p:tav>
                                        <p:tav tm="100000">
                                          <p:val>
                                            <p:strVal val="#ppt_y"/>
                                          </p:val>
                                        </p:tav>
                                      </p:tavLst>
                                    </p:anim>
                                    <p:animEffect transition="in" filter="wipe(right)" prLst="gradientSize: 0.1">
                                      <p:cBhvr>
                                        <p:cTn id="54" dur="500"/>
                                        <p:tgtEl>
                                          <p:spTgt spid="38925"/>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38926"/>
                                        </p:tgtEl>
                                        <p:attrNameLst>
                                          <p:attrName>style.visibility</p:attrName>
                                        </p:attrNameLst>
                                      </p:cBhvr>
                                      <p:to>
                                        <p:strVal val="visible"/>
                                      </p:to>
                                    </p:set>
                                    <p:anim calcmode="lin" valueType="num">
                                      <p:cBhvr>
                                        <p:cTn id="57" dur="500" fill="hold"/>
                                        <p:tgtEl>
                                          <p:spTgt spid="38926"/>
                                        </p:tgtEl>
                                        <p:attrNameLst>
                                          <p:attrName>ppt_x</p:attrName>
                                        </p:attrNameLst>
                                      </p:cBhvr>
                                      <p:tavLst>
                                        <p:tav tm="0">
                                          <p:val>
                                            <p:strVal val="#ppt_x-.2"/>
                                          </p:val>
                                        </p:tav>
                                        <p:tav tm="100000">
                                          <p:val>
                                            <p:strVal val="#ppt_x"/>
                                          </p:val>
                                        </p:tav>
                                      </p:tavLst>
                                    </p:anim>
                                    <p:anim calcmode="lin" valueType="num">
                                      <p:cBhvr>
                                        <p:cTn id="58" dur="500" fill="hold"/>
                                        <p:tgtEl>
                                          <p:spTgt spid="38926"/>
                                        </p:tgtEl>
                                        <p:attrNameLst>
                                          <p:attrName>ppt_y</p:attrName>
                                        </p:attrNameLst>
                                      </p:cBhvr>
                                      <p:tavLst>
                                        <p:tav tm="0">
                                          <p:val>
                                            <p:strVal val="#ppt_y"/>
                                          </p:val>
                                        </p:tav>
                                        <p:tav tm="100000">
                                          <p:val>
                                            <p:strVal val="#ppt_y"/>
                                          </p:val>
                                        </p:tav>
                                      </p:tavLst>
                                    </p:anim>
                                    <p:animEffect transition="in" filter="wipe(right)" prLst="gradientSize: 0.1">
                                      <p:cBhvr>
                                        <p:cTn id="59" dur="500"/>
                                        <p:tgtEl>
                                          <p:spTgt spid="38926"/>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38927"/>
                                        </p:tgtEl>
                                        <p:attrNameLst>
                                          <p:attrName>style.visibility</p:attrName>
                                        </p:attrNameLst>
                                      </p:cBhvr>
                                      <p:to>
                                        <p:strVal val="visible"/>
                                      </p:to>
                                    </p:set>
                                    <p:anim calcmode="lin" valueType="num">
                                      <p:cBhvr>
                                        <p:cTn id="62" dur="500" fill="hold"/>
                                        <p:tgtEl>
                                          <p:spTgt spid="38927"/>
                                        </p:tgtEl>
                                        <p:attrNameLst>
                                          <p:attrName>ppt_x</p:attrName>
                                        </p:attrNameLst>
                                      </p:cBhvr>
                                      <p:tavLst>
                                        <p:tav tm="0">
                                          <p:val>
                                            <p:strVal val="#ppt_x-.2"/>
                                          </p:val>
                                        </p:tav>
                                        <p:tav tm="100000">
                                          <p:val>
                                            <p:strVal val="#ppt_x"/>
                                          </p:val>
                                        </p:tav>
                                      </p:tavLst>
                                    </p:anim>
                                    <p:anim calcmode="lin" valueType="num">
                                      <p:cBhvr>
                                        <p:cTn id="63" dur="500" fill="hold"/>
                                        <p:tgtEl>
                                          <p:spTgt spid="38927"/>
                                        </p:tgtEl>
                                        <p:attrNameLst>
                                          <p:attrName>ppt_y</p:attrName>
                                        </p:attrNameLst>
                                      </p:cBhvr>
                                      <p:tavLst>
                                        <p:tav tm="0">
                                          <p:val>
                                            <p:strVal val="#ppt_y"/>
                                          </p:val>
                                        </p:tav>
                                        <p:tav tm="100000">
                                          <p:val>
                                            <p:strVal val="#ppt_y"/>
                                          </p:val>
                                        </p:tav>
                                      </p:tavLst>
                                    </p:anim>
                                    <p:animEffect transition="in" filter="wipe(right)" prLst="gradientSize: 0.1">
                                      <p:cBhvr>
                                        <p:cTn id="64" dur="500"/>
                                        <p:tgtEl>
                                          <p:spTgt spid="38927"/>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38931"/>
                                        </p:tgtEl>
                                        <p:attrNameLst>
                                          <p:attrName>style.visibility</p:attrName>
                                        </p:attrNameLst>
                                      </p:cBhvr>
                                      <p:to>
                                        <p:strVal val="visible"/>
                                      </p:to>
                                    </p:set>
                                    <p:anim calcmode="lin" valueType="num">
                                      <p:cBhvr>
                                        <p:cTn id="67" dur="500" fill="hold"/>
                                        <p:tgtEl>
                                          <p:spTgt spid="38931"/>
                                        </p:tgtEl>
                                        <p:attrNameLst>
                                          <p:attrName>ppt_x</p:attrName>
                                        </p:attrNameLst>
                                      </p:cBhvr>
                                      <p:tavLst>
                                        <p:tav tm="0">
                                          <p:val>
                                            <p:strVal val="#ppt_x-.2"/>
                                          </p:val>
                                        </p:tav>
                                        <p:tav tm="100000">
                                          <p:val>
                                            <p:strVal val="#ppt_x"/>
                                          </p:val>
                                        </p:tav>
                                      </p:tavLst>
                                    </p:anim>
                                    <p:anim calcmode="lin" valueType="num">
                                      <p:cBhvr>
                                        <p:cTn id="68" dur="500" fill="hold"/>
                                        <p:tgtEl>
                                          <p:spTgt spid="38931"/>
                                        </p:tgtEl>
                                        <p:attrNameLst>
                                          <p:attrName>ppt_y</p:attrName>
                                        </p:attrNameLst>
                                      </p:cBhvr>
                                      <p:tavLst>
                                        <p:tav tm="0">
                                          <p:val>
                                            <p:strVal val="#ppt_y"/>
                                          </p:val>
                                        </p:tav>
                                        <p:tav tm="100000">
                                          <p:val>
                                            <p:strVal val="#ppt_y"/>
                                          </p:val>
                                        </p:tav>
                                      </p:tavLst>
                                    </p:anim>
                                    <p:animEffect transition="in" filter="wipe(right)" prLst="gradientSize: 0.1">
                                      <p:cBhvr>
                                        <p:cTn id="69" dur="500"/>
                                        <p:tgtEl>
                                          <p:spTgt spid="38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6" grpId="0" animBg="1"/>
      <p:bldP spid="14" grpId="0" animBg="1"/>
      <p:bldP spid="38920" grpId="0"/>
      <p:bldP spid="38921" grpId="0"/>
      <p:bldP spid="38922" grpId="0"/>
      <p:bldP spid="38923" grpId="0"/>
      <p:bldP spid="38924" grpId="0"/>
      <p:bldP spid="38925" grpId="0"/>
      <p:bldP spid="38926" grpId="0"/>
      <p:bldP spid="38927" grpId="0"/>
      <p:bldP spid="389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983538" y="1168400"/>
            <a:ext cx="2684462" cy="882650"/>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8" name="矩形 17"/>
          <p:cNvSpPr/>
          <p:nvPr/>
        </p:nvSpPr>
        <p:spPr>
          <a:xfrm>
            <a:off x="7983538" y="2762251"/>
            <a:ext cx="2684462" cy="881063"/>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17" name="矩形 16"/>
          <p:cNvSpPr/>
          <p:nvPr/>
        </p:nvSpPr>
        <p:spPr>
          <a:xfrm>
            <a:off x="7983538" y="4308476"/>
            <a:ext cx="2684462" cy="881063"/>
          </a:xfrm>
          <a:prstGeom prst="rect">
            <a:avLst/>
          </a:prstGeom>
          <a:solidFill>
            <a:srgbClr val="82B8C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defRPr/>
            </a:pPr>
            <a:endParaRPr lang="zh-CN" altLang="en-US">
              <a:solidFill>
                <a:srgbClr val="FFFFFF"/>
              </a:solidFill>
              <a:cs typeface="宋体" charset="0"/>
            </a:endParaRPr>
          </a:p>
        </p:txBody>
      </p:sp>
      <p:sp>
        <p:nvSpPr>
          <p:cNvPr id="60420" name="Text Box 3"/>
          <p:cNvSpPr txBox="1">
            <a:spLocks noChangeArrowheads="1"/>
          </p:cNvSpPr>
          <p:nvPr/>
        </p:nvSpPr>
        <p:spPr bwMode="auto">
          <a:xfrm>
            <a:off x="1792289" y="37072"/>
            <a:ext cx="41735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dirty="0">
                <a:solidFill>
                  <a:schemeClr val="bg1"/>
                </a:solidFill>
                <a:latin typeface="微软雅黑" panose="020B0503020204020204" pitchFamily="34" charset="-122"/>
                <a:ea typeface="微软雅黑" panose="020B0503020204020204" pitchFamily="34" charset="-122"/>
              </a:rPr>
              <a:t>Viewport</a:t>
            </a:r>
            <a:r>
              <a:rPr kumimoji="0" lang="zh-CN" altLang="en-US" dirty="0">
                <a:solidFill>
                  <a:schemeClr val="bg1"/>
                </a:solidFill>
                <a:latin typeface="微软雅黑" panose="020B0503020204020204" pitchFamily="34" charset="-122"/>
                <a:ea typeface="微软雅黑" panose="020B0503020204020204" pitchFamily="34" charset="-122"/>
              </a:rPr>
              <a:t>可自定义</a:t>
            </a:r>
          </a:p>
        </p:txBody>
      </p:sp>
      <p:sp>
        <p:nvSpPr>
          <p:cNvPr id="60422" name="Text Box 4"/>
          <p:cNvSpPr txBox="1">
            <a:spLocks noChangeArrowheads="1"/>
          </p:cNvSpPr>
          <p:nvPr/>
        </p:nvSpPr>
        <p:spPr bwMode="auto">
          <a:xfrm>
            <a:off x="1606551" y="1376363"/>
            <a:ext cx="9261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000" dirty="0">
                <a:solidFill>
                  <a:schemeClr val="bg1"/>
                </a:solidFill>
              </a:rPr>
              <a:t>&lt;meta name="</a:t>
            </a:r>
            <a:r>
              <a:rPr kumimoji="0" lang="en-US" altLang="zh-CN" sz="2000" dirty="0">
                <a:solidFill>
                  <a:srgbClr val="FF0000"/>
                </a:solidFill>
              </a:rPr>
              <a:t>viewport</a:t>
            </a:r>
            <a:r>
              <a:rPr kumimoji="0" lang="en-US" altLang="zh-CN" sz="2000" dirty="0">
                <a:solidFill>
                  <a:schemeClr val="bg1"/>
                </a:solidFill>
              </a:rPr>
              <a:t>" content=“</a:t>
            </a:r>
            <a:r>
              <a:rPr kumimoji="0" lang="en-US" altLang="zh-CN" sz="2000" dirty="0">
                <a:solidFill>
                  <a:srgbClr val="FF0000"/>
                </a:solidFill>
              </a:rPr>
              <a:t>width=device-width</a:t>
            </a:r>
            <a:r>
              <a:rPr kumimoji="0" lang="en-US" altLang="zh-CN" sz="2000" dirty="0">
                <a:solidFill>
                  <a:srgbClr val="747474"/>
                </a:solidFill>
              </a:rPr>
              <a:t>;</a:t>
            </a:r>
            <a:endParaRPr kumimoji="0" lang="zh-CN" altLang="zh-CN" sz="2000" dirty="0">
              <a:solidFill>
                <a:srgbClr val="747474"/>
              </a:solidFill>
            </a:endParaRPr>
          </a:p>
        </p:txBody>
      </p:sp>
      <p:sp>
        <p:nvSpPr>
          <p:cNvPr id="60423" name="矩形 23"/>
          <p:cNvSpPr>
            <a:spLocks noChangeArrowheads="1"/>
          </p:cNvSpPr>
          <p:nvPr/>
        </p:nvSpPr>
        <p:spPr bwMode="auto">
          <a:xfrm>
            <a:off x="1928814" y="6180139"/>
            <a:ext cx="8283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1600"/>
              <a:t>http://www.cnblogs.com/yhuang/archive/2012/04/03/responsive_web_design.html#MV</a:t>
            </a:r>
            <a:endParaRPr kumimoji="0" lang="zh-CN" altLang="en-US" sz="1600"/>
          </a:p>
        </p:txBody>
      </p:sp>
      <p:sp>
        <p:nvSpPr>
          <p:cNvPr id="60424" name="Text Box 4"/>
          <p:cNvSpPr txBox="1">
            <a:spLocks noChangeArrowheads="1"/>
          </p:cNvSpPr>
          <p:nvPr/>
        </p:nvSpPr>
        <p:spPr bwMode="auto">
          <a:xfrm>
            <a:off x="8045450" y="1011239"/>
            <a:ext cx="34305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chemeClr val="bg1"/>
                </a:solidFill>
                <a:latin typeface="微软雅黑" panose="020B0503020204020204" pitchFamily="34" charset="-122"/>
                <a:ea typeface="微软雅黑" panose="020B0503020204020204" pitchFamily="34" charset="-122"/>
              </a:rPr>
              <a:t>宽度</a:t>
            </a:r>
            <a:r>
              <a:rPr kumimoji="0" lang="en-US" altLang="zh-CN" sz="2800">
                <a:solidFill>
                  <a:schemeClr val="bg1"/>
                </a:solidFill>
                <a:latin typeface="微软雅黑" panose="020B0503020204020204" pitchFamily="34" charset="-122"/>
                <a:ea typeface="微软雅黑" panose="020B0503020204020204" pitchFamily="34" charset="-122"/>
              </a:rPr>
              <a:t>=</a:t>
            </a:r>
            <a:r>
              <a:rPr kumimoji="0" lang="zh-CN" altLang="en-US" sz="2800">
                <a:solidFill>
                  <a:schemeClr val="bg1"/>
                </a:solidFill>
                <a:latin typeface="微软雅黑" panose="020B0503020204020204" pitchFamily="34" charset="-122"/>
                <a:ea typeface="微软雅黑" panose="020B0503020204020204" pitchFamily="34" charset="-122"/>
              </a:rPr>
              <a:t>设备宽度</a:t>
            </a:r>
            <a:endParaRPr kumimoji="0" lang="en-US" altLang="zh-CN" sz="2800">
              <a:solidFill>
                <a:schemeClr val="bg1"/>
              </a:solidFill>
              <a:latin typeface="微软雅黑" panose="020B0503020204020204" pitchFamily="34" charset="-122"/>
              <a:ea typeface="微软雅黑" panose="020B0503020204020204" pitchFamily="34" charset="-122"/>
            </a:endParaRPr>
          </a:p>
        </p:txBody>
      </p:sp>
      <p:sp>
        <p:nvSpPr>
          <p:cNvPr id="60425" name="Text Box 4"/>
          <p:cNvSpPr txBox="1">
            <a:spLocks noChangeArrowheads="1"/>
          </p:cNvSpPr>
          <p:nvPr/>
        </p:nvSpPr>
        <p:spPr bwMode="auto">
          <a:xfrm>
            <a:off x="2590800" y="3025775"/>
            <a:ext cx="925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000" dirty="0">
                <a:solidFill>
                  <a:schemeClr val="bg1"/>
                </a:solidFill>
              </a:rPr>
              <a:t>&lt;meta name="</a:t>
            </a:r>
            <a:r>
              <a:rPr kumimoji="0" lang="en-US" altLang="zh-CN" sz="2000" dirty="0">
                <a:solidFill>
                  <a:srgbClr val="FF0000"/>
                </a:solidFill>
              </a:rPr>
              <a:t>viewport</a:t>
            </a:r>
            <a:r>
              <a:rPr kumimoji="0" lang="en-US" altLang="zh-CN" sz="2000" dirty="0">
                <a:solidFill>
                  <a:schemeClr val="bg1"/>
                </a:solidFill>
              </a:rPr>
              <a:t>" content=“</a:t>
            </a:r>
            <a:r>
              <a:rPr kumimoji="0" lang="en-US" altLang="zh-CN" sz="2000" dirty="0">
                <a:solidFill>
                  <a:srgbClr val="FF0000"/>
                </a:solidFill>
              </a:rPr>
              <a:t>width=320</a:t>
            </a:r>
            <a:r>
              <a:rPr kumimoji="0" lang="en-US" altLang="zh-CN" sz="2000" dirty="0">
                <a:solidFill>
                  <a:srgbClr val="747474"/>
                </a:solidFill>
              </a:rPr>
              <a:t>;</a:t>
            </a:r>
            <a:endParaRPr kumimoji="0" lang="zh-CN" altLang="zh-CN" sz="2000" dirty="0">
              <a:solidFill>
                <a:srgbClr val="747474"/>
              </a:solidFill>
            </a:endParaRPr>
          </a:p>
        </p:txBody>
      </p:sp>
      <p:sp>
        <p:nvSpPr>
          <p:cNvPr id="60426" name="Text Box 4"/>
          <p:cNvSpPr txBox="1">
            <a:spLocks noChangeArrowheads="1"/>
          </p:cNvSpPr>
          <p:nvPr/>
        </p:nvSpPr>
        <p:spPr bwMode="auto">
          <a:xfrm>
            <a:off x="8080375" y="2635251"/>
            <a:ext cx="342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chemeClr val="bg1"/>
                </a:solidFill>
                <a:latin typeface="微软雅黑" panose="020B0503020204020204" pitchFamily="34" charset="-122"/>
                <a:ea typeface="微软雅黑" panose="020B0503020204020204" pitchFamily="34" charset="-122"/>
              </a:rPr>
              <a:t>宽度</a:t>
            </a:r>
            <a:r>
              <a:rPr kumimoji="0" lang="en-US" altLang="zh-CN" sz="2800">
                <a:solidFill>
                  <a:schemeClr val="bg1"/>
                </a:solidFill>
                <a:latin typeface="微软雅黑" panose="020B0503020204020204" pitchFamily="34" charset="-122"/>
                <a:ea typeface="微软雅黑" panose="020B0503020204020204" pitchFamily="34" charset="-122"/>
              </a:rPr>
              <a:t>=320px</a:t>
            </a:r>
          </a:p>
        </p:txBody>
      </p:sp>
      <p:sp>
        <p:nvSpPr>
          <p:cNvPr id="60427" name="Text Box 4"/>
          <p:cNvSpPr txBox="1">
            <a:spLocks noChangeArrowheads="1"/>
          </p:cNvSpPr>
          <p:nvPr/>
        </p:nvSpPr>
        <p:spPr bwMode="auto">
          <a:xfrm>
            <a:off x="2543175" y="4568825"/>
            <a:ext cx="925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r>
              <a:rPr kumimoji="0" lang="en-US" altLang="zh-CN" sz="2000" dirty="0">
                <a:solidFill>
                  <a:schemeClr val="bg1"/>
                </a:solidFill>
              </a:rPr>
              <a:t>&lt;meta name="</a:t>
            </a:r>
            <a:r>
              <a:rPr kumimoji="0" lang="en-US" altLang="zh-CN" sz="2000" dirty="0">
                <a:solidFill>
                  <a:srgbClr val="FF0000"/>
                </a:solidFill>
              </a:rPr>
              <a:t>viewport</a:t>
            </a:r>
            <a:r>
              <a:rPr kumimoji="0" lang="en-US" altLang="zh-CN" sz="2000" dirty="0">
                <a:solidFill>
                  <a:schemeClr val="bg1"/>
                </a:solidFill>
              </a:rPr>
              <a:t>" content=“</a:t>
            </a:r>
            <a:r>
              <a:rPr kumimoji="0" lang="en-US" altLang="zh-CN" sz="2000" dirty="0">
                <a:solidFill>
                  <a:srgbClr val="FF0000"/>
                </a:solidFill>
              </a:rPr>
              <a:t>width=960</a:t>
            </a:r>
            <a:r>
              <a:rPr kumimoji="0" lang="en-US" altLang="zh-CN" sz="2000" dirty="0">
                <a:solidFill>
                  <a:srgbClr val="747474"/>
                </a:solidFill>
              </a:rPr>
              <a:t>;</a:t>
            </a:r>
            <a:endParaRPr kumimoji="0" lang="zh-CN" altLang="zh-CN" sz="2000" dirty="0">
              <a:solidFill>
                <a:srgbClr val="747474"/>
              </a:solidFill>
            </a:endParaRPr>
          </a:p>
        </p:txBody>
      </p:sp>
      <p:sp>
        <p:nvSpPr>
          <p:cNvPr id="60428" name="Text Box 4"/>
          <p:cNvSpPr txBox="1">
            <a:spLocks noChangeArrowheads="1"/>
          </p:cNvSpPr>
          <p:nvPr/>
        </p:nvSpPr>
        <p:spPr bwMode="auto">
          <a:xfrm>
            <a:off x="8056563" y="4203701"/>
            <a:ext cx="3429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chemeClr val="bg1"/>
                </a:solidFill>
                <a:latin typeface="微软雅黑" panose="020B0503020204020204" pitchFamily="34" charset="-122"/>
                <a:ea typeface="微软雅黑" panose="020B0503020204020204" pitchFamily="34" charset="-122"/>
              </a:rPr>
              <a:t>宽度</a:t>
            </a:r>
            <a:r>
              <a:rPr kumimoji="0" lang="en-US" altLang="zh-CN" sz="2800">
                <a:solidFill>
                  <a:schemeClr val="bg1"/>
                </a:solidFill>
                <a:latin typeface="微软雅黑" panose="020B0503020204020204" pitchFamily="34" charset="-122"/>
                <a:ea typeface="微软雅黑" panose="020B0503020204020204" pitchFamily="34" charset="-122"/>
              </a:rPr>
              <a:t>=960px</a:t>
            </a:r>
          </a:p>
        </p:txBody>
      </p:sp>
    </p:spTree>
    <p:extLst>
      <p:ext uri="{BB962C8B-B14F-4D97-AF65-F5344CB8AC3E}">
        <p14:creationId xmlns:p14="http://schemas.microsoft.com/office/powerpoint/2010/main" val="29310386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 Box 3"/>
          <p:cNvSpPr txBox="1">
            <a:spLocks noChangeArrowheads="1"/>
          </p:cNvSpPr>
          <p:nvPr/>
        </p:nvSpPr>
        <p:spPr bwMode="auto">
          <a:xfrm>
            <a:off x="1792288" y="12357"/>
            <a:ext cx="82043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dirty="0">
                <a:solidFill>
                  <a:schemeClr val="bg1"/>
                </a:solidFill>
                <a:latin typeface="微软雅黑" panose="020B0503020204020204" pitchFamily="34" charset="-122"/>
                <a:ea typeface="微软雅黑" panose="020B0503020204020204" pitchFamily="34" charset="-122"/>
              </a:rPr>
              <a:t>响应式</a:t>
            </a:r>
            <a:r>
              <a:rPr kumimoji="0" lang="en-US" altLang="zh-CN" dirty="0">
                <a:solidFill>
                  <a:schemeClr val="bg1"/>
                </a:solidFill>
                <a:latin typeface="微软雅黑" panose="020B0503020204020204" pitchFamily="34" charset="-122"/>
                <a:ea typeface="微软雅黑" panose="020B0503020204020204" pitchFamily="34" charset="-122"/>
              </a:rPr>
              <a:t>web</a:t>
            </a:r>
            <a:r>
              <a:rPr kumimoji="0" lang="zh-CN" altLang="en-US" dirty="0">
                <a:solidFill>
                  <a:schemeClr val="bg1"/>
                </a:solidFill>
                <a:latin typeface="微软雅黑" panose="020B0503020204020204" pitchFamily="34" charset="-122"/>
                <a:ea typeface="微软雅黑" panose="020B0503020204020204" pitchFamily="34" charset="-122"/>
              </a:rPr>
              <a:t>设计原则：禁止浏览器按</a:t>
            </a:r>
            <a:r>
              <a:rPr kumimoji="0" lang="en-US" altLang="zh-CN" dirty="0">
                <a:solidFill>
                  <a:schemeClr val="bg1"/>
                </a:solidFill>
                <a:latin typeface="微软雅黑" panose="020B0503020204020204" pitchFamily="34" charset="-122"/>
                <a:ea typeface="微软雅黑" panose="020B0503020204020204" pitchFamily="34" charset="-122"/>
              </a:rPr>
              <a:t>viewport</a:t>
            </a:r>
            <a:r>
              <a:rPr kumimoji="0" lang="zh-CN" altLang="en-US" dirty="0">
                <a:solidFill>
                  <a:schemeClr val="bg1"/>
                </a:solidFill>
                <a:latin typeface="微软雅黑" panose="020B0503020204020204" pitchFamily="34" charset="-122"/>
                <a:ea typeface="微软雅黑" panose="020B0503020204020204" pitchFamily="34" charset="-122"/>
              </a:rPr>
              <a:t>响应</a:t>
            </a:r>
          </a:p>
        </p:txBody>
      </p:sp>
      <p:pic>
        <p:nvPicPr>
          <p:cNvPr id="4096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1" y="1579563"/>
            <a:ext cx="3421063" cy="583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40965" name="Text Box 4"/>
          <p:cNvSpPr txBox="1">
            <a:spLocks noChangeArrowheads="1"/>
          </p:cNvSpPr>
          <p:nvPr/>
        </p:nvSpPr>
        <p:spPr bwMode="auto">
          <a:xfrm>
            <a:off x="4043363" y="547689"/>
            <a:ext cx="4902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200000"/>
              </a:lnSpc>
            </a:pPr>
            <a:r>
              <a:rPr kumimoji="0" lang="zh-CN" altLang="en-US" sz="2800">
                <a:solidFill>
                  <a:srgbClr val="82B8C1"/>
                </a:solidFill>
                <a:latin typeface="微软雅黑" panose="020B0503020204020204" pitchFamily="34" charset="-122"/>
                <a:ea typeface="微软雅黑" panose="020B0503020204020204" pitchFamily="34" charset="-122"/>
              </a:rPr>
              <a:t>按设备坐标系统宽度显示</a:t>
            </a:r>
            <a:endParaRPr kumimoji="0" lang="en-US" altLang="zh-CN" sz="2800">
              <a:solidFill>
                <a:srgbClr val="82B8C1"/>
              </a:solidFill>
              <a:latin typeface="微软雅黑" panose="020B0503020204020204" pitchFamily="34" charset="-122"/>
              <a:ea typeface="微软雅黑" panose="020B0503020204020204" pitchFamily="34" charset="-122"/>
            </a:endParaRPr>
          </a:p>
        </p:txBody>
      </p:sp>
      <p:pic>
        <p:nvPicPr>
          <p:cNvPr id="40966" name="Picture 2" descr="C:\Documents and Settings\Administrator\桌面\相应web设计需要截图\7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664" y="1901826"/>
            <a:ext cx="3043237" cy="777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98566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965"/>
                                        </p:tgtEl>
                                        <p:attrNameLst>
                                          <p:attrName>style.visibility</p:attrName>
                                        </p:attrNameLst>
                                      </p:cBhvr>
                                      <p:to>
                                        <p:strVal val="visible"/>
                                      </p:to>
                                    </p:set>
                                    <p:anim calcmode="lin" valueType="num">
                                      <p:cBhvr additive="base">
                                        <p:cTn id="7" dur="1000" fill="hold"/>
                                        <p:tgtEl>
                                          <p:spTgt spid="40965"/>
                                        </p:tgtEl>
                                        <p:attrNameLst>
                                          <p:attrName>ppt_x</p:attrName>
                                        </p:attrNameLst>
                                      </p:cBhvr>
                                      <p:tavLst>
                                        <p:tav tm="0">
                                          <p:val>
                                            <p:strVal val="#ppt_x"/>
                                          </p:val>
                                        </p:tav>
                                        <p:tav tm="100000">
                                          <p:val>
                                            <p:strVal val="#ppt_x"/>
                                          </p:val>
                                        </p:tav>
                                      </p:tavLst>
                                    </p:anim>
                                    <p:anim calcmode="lin" valueType="num">
                                      <p:cBhvr additive="base">
                                        <p:cTn id="8" dur="1000" fill="hold"/>
                                        <p:tgtEl>
                                          <p:spTgt spid="4096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66"/>
                                        </p:tgtEl>
                                        <p:attrNameLst>
                                          <p:attrName>style.visibility</p:attrName>
                                        </p:attrNameLst>
                                      </p:cBhvr>
                                      <p:to>
                                        <p:strVal val="visible"/>
                                      </p:to>
                                    </p:set>
                                    <p:anim calcmode="lin" valueType="num">
                                      <p:cBhvr additive="base">
                                        <p:cTn id="11" dur="1000" fill="hold"/>
                                        <p:tgtEl>
                                          <p:spTgt spid="40966"/>
                                        </p:tgtEl>
                                        <p:attrNameLst>
                                          <p:attrName>ppt_x</p:attrName>
                                        </p:attrNameLst>
                                      </p:cBhvr>
                                      <p:tavLst>
                                        <p:tav tm="0">
                                          <p:val>
                                            <p:strVal val="#ppt_x"/>
                                          </p:val>
                                        </p:tav>
                                        <p:tav tm="100000">
                                          <p:val>
                                            <p:strVal val="#ppt_x"/>
                                          </p:val>
                                        </p:tav>
                                      </p:tavLst>
                                    </p:anim>
                                    <p:anim calcmode="lin" valueType="num">
                                      <p:cBhvr additive="base">
                                        <p:cTn id="12" dur="1000" fill="hold"/>
                                        <p:tgtEl>
                                          <p:spTgt spid="4096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964"/>
                                        </p:tgtEl>
                                        <p:attrNameLst>
                                          <p:attrName>style.visibility</p:attrName>
                                        </p:attrNameLst>
                                      </p:cBhvr>
                                      <p:to>
                                        <p:strVal val="visible"/>
                                      </p:to>
                                    </p:set>
                                    <p:anim calcmode="lin" valueType="num">
                                      <p:cBhvr additive="base">
                                        <p:cTn id="15" dur="1000" fill="hold"/>
                                        <p:tgtEl>
                                          <p:spTgt spid="40964"/>
                                        </p:tgtEl>
                                        <p:attrNameLst>
                                          <p:attrName>ppt_x</p:attrName>
                                        </p:attrNameLst>
                                      </p:cBhvr>
                                      <p:tavLst>
                                        <p:tav tm="0">
                                          <p:val>
                                            <p:strVal val="#ppt_x"/>
                                          </p:val>
                                        </p:tav>
                                        <p:tav tm="100000">
                                          <p:val>
                                            <p:strVal val="#ppt_x"/>
                                          </p:val>
                                        </p:tav>
                                      </p:tavLst>
                                    </p:anim>
                                    <p:anim calcmode="lin" valueType="num">
                                      <p:cBhvr additive="base">
                                        <p:cTn id="16" dur="1000" fill="hold"/>
                                        <p:tgtEl>
                                          <p:spTgt spid="40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快速响应式开发</a:t>
            </a: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-Bootstrap</a:t>
            </a:r>
          </a:p>
          <a:p>
            <a:pPr>
              <a:lnSpc>
                <a:spcPct val="200000"/>
              </a:lnSpc>
            </a:pPr>
            <a:endPar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12755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4"/>
          <a:stretch>
            <a:fillRect/>
          </a:stretch>
        </p:blipFill>
        <p:spPr>
          <a:xfrm>
            <a:off x="6208906" y="3625314"/>
            <a:ext cx="2466975" cy="790575"/>
          </a:xfrm>
          <a:prstGeom prst="rect">
            <a:avLst/>
          </a:prstGeom>
        </p:spPr>
      </p:pic>
      <p:pic>
        <p:nvPicPr>
          <p:cNvPr id="14" name="图片 13"/>
          <p:cNvPicPr>
            <a:picLocks noChangeAspect="1"/>
          </p:cNvPicPr>
          <p:nvPr/>
        </p:nvPicPr>
        <p:blipFill>
          <a:blip r:embed="rId5"/>
          <a:stretch>
            <a:fillRect/>
          </a:stretch>
        </p:blipFill>
        <p:spPr>
          <a:xfrm>
            <a:off x="6174725" y="1186343"/>
            <a:ext cx="1524000" cy="1771650"/>
          </a:xfrm>
          <a:prstGeom prst="rect">
            <a:avLst/>
          </a:prstGeom>
        </p:spPr>
      </p:pic>
      <p:pic>
        <p:nvPicPr>
          <p:cNvPr id="15" name="图片 14"/>
          <p:cNvPicPr>
            <a:picLocks noChangeAspect="1"/>
          </p:cNvPicPr>
          <p:nvPr/>
        </p:nvPicPr>
        <p:blipFill>
          <a:blip r:embed="rId6"/>
          <a:stretch>
            <a:fillRect/>
          </a:stretch>
        </p:blipFill>
        <p:spPr>
          <a:xfrm>
            <a:off x="7975794" y="1185192"/>
            <a:ext cx="1400175" cy="609600"/>
          </a:xfrm>
          <a:prstGeom prst="rect">
            <a:avLst/>
          </a:prstGeom>
        </p:spPr>
      </p:pic>
      <p:pic>
        <p:nvPicPr>
          <p:cNvPr id="17" name="图片 16"/>
          <p:cNvPicPr>
            <a:picLocks noChangeAspect="1"/>
          </p:cNvPicPr>
          <p:nvPr/>
        </p:nvPicPr>
        <p:blipFill>
          <a:blip r:embed="rId7"/>
          <a:stretch>
            <a:fillRect/>
          </a:stretch>
        </p:blipFill>
        <p:spPr>
          <a:xfrm>
            <a:off x="730900" y="2398923"/>
            <a:ext cx="3667125" cy="914400"/>
          </a:xfrm>
          <a:prstGeom prst="rect">
            <a:avLst/>
          </a:prstGeom>
        </p:spPr>
      </p:pic>
      <p:pic>
        <p:nvPicPr>
          <p:cNvPr id="3" name="图片 2"/>
          <p:cNvPicPr>
            <a:picLocks noChangeAspect="1"/>
          </p:cNvPicPr>
          <p:nvPr/>
        </p:nvPicPr>
        <p:blipFill>
          <a:blip r:embed="rId8"/>
          <a:stretch>
            <a:fillRect/>
          </a:stretch>
        </p:blipFill>
        <p:spPr>
          <a:xfrm>
            <a:off x="763114" y="6321902"/>
            <a:ext cx="1847850" cy="409575"/>
          </a:xfrm>
          <a:prstGeom prst="rect">
            <a:avLst/>
          </a:prstGeom>
        </p:spPr>
      </p:pic>
      <p:pic>
        <p:nvPicPr>
          <p:cNvPr id="4" name="图片 3"/>
          <p:cNvPicPr>
            <a:picLocks noChangeAspect="1"/>
          </p:cNvPicPr>
          <p:nvPr/>
        </p:nvPicPr>
        <p:blipFill>
          <a:blip r:embed="rId9"/>
          <a:stretch>
            <a:fillRect/>
          </a:stretch>
        </p:blipFill>
        <p:spPr>
          <a:xfrm>
            <a:off x="737513" y="4883858"/>
            <a:ext cx="3190875" cy="685800"/>
          </a:xfrm>
          <a:prstGeom prst="rect">
            <a:avLst/>
          </a:prstGeom>
        </p:spPr>
      </p:pic>
      <p:pic>
        <p:nvPicPr>
          <p:cNvPr id="5" name="图片 4"/>
          <p:cNvPicPr>
            <a:picLocks noChangeAspect="1"/>
          </p:cNvPicPr>
          <p:nvPr/>
        </p:nvPicPr>
        <p:blipFill>
          <a:blip r:embed="rId10"/>
          <a:stretch>
            <a:fillRect/>
          </a:stretch>
        </p:blipFill>
        <p:spPr>
          <a:xfrm>
            <a:off x="730900" y="3679783"/>
            <a:ext cx="2719503" cy="736106"/>
          </a:xfrm>
          <a:prstGeom prst="rect">
            <a:avLst/>
          </a:prstGeom>
        </p:spPr>
      </p:pic>
      <p:pic>
        <p:nvPicPr>
          <p:cNvPr id="6" name="图片 5"/>
          <p:cNvPicPr>
            <a:picLocks noChangeAspect="1"/>
          </p:cNvPicPr>
          <p:nvPr/>
        </p:nvPicPr>
        <p:blipFill>
          <a:blip r:embed="rId11"/>
          <a:stretch>
            <a:fillRect/>
          </a:stretch>
        </p:blipFill>
        <p:spPr>
          <a:xfrm>
            <a:off x="6208906" y="4873660"/>
            <a:ext cx="952500" cy="419100"/>
          </a:xfrm>
          <a:prstGeom prst="rect">
            <a:avLst/>
          </a:prstGeom>
        </p:spPr>
      </p:pic>
      <p:pic>
        <p:nvPicPr>
          <p:cNvPr id="7" name="图片 6"/>
          <p:cNvPicPr>
            <a:picLocks noChangeAspect="1"/>
          </p:cNvPicPr>
          <p:nvPr/>
        </p:nvPicPr>
        <p:blipFill>
          <a:blip r:embed="rId12"/>
          <a:stretch>
            <a:fillRect/>
          </a:stretch>
        </p:blipFill>
        <p:spPr>
          <a:xfrm>
            <a:off x="8047125" y="4883858"/>
            <a:ext cx="1790476" cy="1847619"/>
          </a:xfrm>
          <a:prstGeom prst="rect">
            <a:avLst/>
          </a:prstGeom>
        </p:spPr>
      </p:pic>
      <p:pic>
        <p:nvPicPr>
          <p:cNvPr id="8" name="图片 7"/>
          <p:cNvPicPr>
            <a:picLocks noChangeAspect="1"/>
          </p:cNvPicPr>
          <p:nvPr/>
        </p:nvPicPr>
        <p:blipFill>
          <a:blip r:embed="rId13"/>
          <a:stretch>
            <a:fillRect/>
          </a:stretch>
        </p:blipFill>
        <p:spPr>
          <a:xfrm>
            <a:off x="716612" y="1186343"/>
            <a:ext cx="4285714" cy="942857"/>
          </a:xfrm>
          <a:prstGeom prst="rect">
            <a:avLst/>
          </a:prstGeom>
        </p:spPr>
      </p:pic>
      <p:pic>
        <p:nvPicPr>
          <p:cNvPr id="9" name="图片 8"/>
          <p:cNvPicPr>
            <a:picLocks noChangeAspect="1"/>
          </p:cNvPicPr>
          <p:nvPr/>
        </p:nvPicPr>
        <p:blipFill>
          <a:blip r:embed="rId14"/>
          <a:stretch>
            <a:fillRect/>
          </a:stretch>
        </p:blipFill>
        <p:spPr>
          <a:xfrm>
            <a:off x="7975794" y="2098180"/>
            <a:ext cx="4066667" cy="828571"/>
          </a:xfrm>
          <a:prstGeom prst="rect">
            <a:avLst/>
          </a:prstGeom>
        </p:spPr>
      </p:pic>
    </p:spTree>
    <p:extLst>
      <p:ext uri="{BB962C8B-B14F-4D97-AF65-F5344CB8AC3E}">
        <p14:creationId xmlns:p14="http://schemas.microsoft.com/office/powerpoint/2010/main" val="14638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fltVal val="0"/>
                                          </p:val>
                                        </p:tav>
                                      </p:tavLst>
                                    </p:anim>
                                    <p:animEffect transition="out" filter="fade">
                                      <p:cBhvr>
                                        <p:cTn id="8" dur="500"/>
                                        <p:tgtEl>
                                          <p:spTgt spid="13"/>
                                        </p:tgtEl>
                                      </p:cBhvr>
                                    </p:animEffect>
                                    <p:set>
                                      <p:cBhvr>
                                        <p:cTn id="9" dur="1" fill="hold">
                                          <p:stCondLst>
                                            <p:cond delay="499"/>
                                          </p:stCondLst>
                                        </p:cTn>
                                        <p:tgtEl>
                                          <p:spTgt spid="13"/>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4"/>
                                        </p:tgtEl>
                                        <p:attrNameLst>
                                          <p:attrName>ppt_w</p:attrName>
                                        </p:attrNameLst>
                                      </p:cBhvr>
                                      <p:tavLst>
                                        <p:tav tm="0">
                                          <p:val>
                                            <p:strVal val="ppt_w"/>
                                          </p:val>
                                        </p:tav>
                                        <p:tav tm="100000">
                                          <p:val>
                                            <p:fltVal val="0"/>
                                          </p:val>
                                        </p:tav>
                                      </p:tavLst>
                                    </p:anim>
                                    <p:anim calcmode="lin" valueType="num">
                                      <p:cBhvr>
                                        <p:cTn id="12" dur="500"/>
                                        <p:tgtEl>
                                          <p:spTgt spid="14"/>
                                        </p:tgtEl>
                                        <p:attrNameLst>
                                          <p:attrName>ppt_h</p:attrName>
                                        </p:attrNameLst>
                                      </p:cBhvr>
                                      <p:tavLst>
                                        <p:tav tm="0">
                                          <p:val>
                                            <p:strVal val="ppt_h"/>
                                          </p:val>
                                        </p:tav>
                                        <p:tav tm="100000">
                                          <p:val>
                                            <p:fltVal val="0"/>
                                          </p:val>
                                        </p:tav>
                                      </p:tavLst>
                                    </p:anim>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15"/>
                                        </p:tgtEl>
                                        <p:attrNameLst>
                                          <p:attrName>ppt_w</p:attrName>
                                        </p:attrNameLst>
                                      </p:cBhvr>
                                      <p:tavLst>
                                        <p:tav tm="0">
                                          <p:val>
                                            <p:strVal val="ppt_w"/>
                                          </p:val>
                                        </p:tav>
                                        <p:tav tm="100000">
                                          <p:val>
                                            <p:fltVal val="0"/>
                                          </p:val>
                                        </p:tav>
                                      </p:tavLst>
                                    </p:anim>
                                    <p:anim calcmode="lin" valueType="num">
                                      <p:cBhvr>
                                        <p:cTn id="17" dur="500"/>
                                        <p:tgtEl>
                                          <p:spTgt spid="15"/>
                                        </p:tgtEl>
                                        <p:attrNameLst>
                                          <p:attrName>ppt_h</p:attrName>
                                        </p:attrNameLst>
                                      </p:cBhvr>
                                      <p:tavLst>
                                        <p:tav tm="0">
                                          <p:val>
                                            <p:strVal val="ppt_h"/>
                                          </p:val>
                                        </p:tav>
                                        <p:tav tm="100000">
                                          <p:val>
                                            <p:fltVal val="0"/>
                                          </p:val>
                                        </p:tav>
                                      </p:tavLst>
                                    </p:anim>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17"/>
                                        </p:tgtEl>
                                        <p:attrNameLst>
                                          <p:attrName>ppt_w</p:attrName>
                                        </p:attrNameLst>
                                      </p:cBhvr>
                                      <p:tavLst>
                                        <p:tav tm="0">
                                          <p:val>
                                            <p:strVal val="ppt_w"/>
                                          </p:val>
                                        </p:tav>
                                        <p:tav tm="100000">
                                          <p:val>
                                            <p:fltVal val="0"/>
                                          </p:val>
                                        </p:tav>
                                      </p:tavLst>
                                    </p:anim>
                                    <p:anim calcmode="lin" valueType="num">
                                      <p:cBhvr>
                                        <p:cTn id="22" dur="500"/>
                                        <p:tgtEl>
                                          <p:spTgt spid="17"/>
                                        </p:tgtEl>
                                        <p:attrNameLst>
                                          <p:attrName>ppt_h</p:attrName>
                                        </p:attrNameLst>
                                      </p:cBhvr>
                                      <p:tavLst>
                                        <p:tav tm="0">
                                          <p:val>
                                            <p:strVal val="ppt_h"/>
                                          </p:val>
                                        </p:tav>
                                        <p:tav tm="100000">
                                          <p:val>
                                            <p:fltVal val="0"/>
                                          </p:val>
                                        </p:tav>
                                      </p:tavLst>
                                    </p:anim>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4"/>
                                        </p:tgtEl>
                                        <p:attrNameLst>
                                          <p:attrName>ppt_w</p:attrName>
                                        </p:attrNameLst>
                                      </p:cBhvr>
                                      <p:tavLst>
                                        <p:tav tm="0">
                                          <p:val>
                                            <p:strVal val="ppt_w"/>
                                          </p:val>
                                        </p:tav>
                                        <p:tav tm="100000">
                                          <p:val>
                                            <p:fltVal val="0"/>
                                          </p:val>
                                        </p:tav>
                                      </p:tavLst>
                                    </p:anim>
                                    <p:anim calcmode="lin" valueType="num">
                                      <p:cBhvr>
                                        <p:cTn id="27" dur="500"/>
                                        <p:tgtEl>
                                          <p:spTgt spid="4"/>
                                        </p:tgtEl>
                                        <p:attrNameLst>
                                          <p:attrName>ppt_h</p:attrName>
                                        </p:attrNameLst>
                                      </p:cBhvr>
                                      <p:tavLst>
                                        <p:tav tm="0">
                                          <p:val>
                                            <p:strVal val="ppt_h"/>
                                          </p:val>
                                        </p:tav>
                                        <p:tav tm="100000">
                                          <p:val>
                                            <p:fltVal val="0"/>
                                          </p:val>
                                        </p:tav>
                                      </p:tavLst>
                                    </p:anim>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5"/>
                                        </p:tgtEl>
                                        <p:attrNameLst>
                                          <p:attrName>ppt_w</p:attrName>
                                        </p:attrNameLst>
                                      </p:cBhvr>
                                      <p:tavLst>
                                        <p:tav tm="0">
                                          <p:val>
                                            <p:strVal val="ppt_w"/>
                                          </p:val>
                                        </p:tav>
                                        <p:tav tm="100000">
                                          <p:val>
                                            <p:fltVal val="0"/>
                                          </p:val>
                                        </p:tav>
                                      </p:tavLst>
                                    </p:anim>
                                    <p:anim calcmode="lin" valueType="num">
                                      <p:cBhvr>
                                        <p:cTn id="32" dur="500"/>
                                        <p:tgtEl>
                                          <p:spTgt spid="5"/>
                                        </p:tgtEl>
                                        <p:attrNameLst>
                                          <p:attrName>ppt_h</p:attrName>
                                        </p:attrNameLst>
                                      </p:cBhvr>
                                      <p:tavLst>
                                        <p:tav tm="0">
                                          <p:val>
                                            <p:strVal val="ppt_h"/>
                                          </p:val>
                                        </p:tav>
                                        <p:tav tm="100000">
                                          <p:val>
                                            <p:fltVal val="0"/>
                                          </p:val>
                                        </p:tav>
                                      </p:tavLst>
                                    </p:anim>
                                    <p:animEffect transition="out" filter="fade">
                                      <p:cBhvr>
                                        <p:cTn id="33" dur="500"/>
                                        <p:tgtEl>
                                          <p:spTgt spid="5"/>
                                        </p:tgtEl>
                                      </p:cBhvr>
                                    </p:animEffect>
                                    <p:set>
                                      <p:cBhvr>
                                        <p:cTn id="34" dur="1" fill="hold">
                                          <p:stCondLst>
                                            <p:cond delay="499"/>
                                          </p:stCondLst>
                                        </p:cTn>
                                        <p:tgtEl>
                                          <p:spTgt spid="5"/>
                                        </p:tgtEl>
                                        <p:attrNameLst>
                                          <p:attrName>style.visibility</p:attrName>
                                        </p:attrNameLst>
                                      </p:cBhvr>
                                      <p:to>
                                        <p:strVal val="hidden"/>
                                      </p:to>
                                    </p:set>
                                  </p:childTnLst>
                                </p:cTn>
                              </p:par>
                              <p:par>
                                <p:cTn id="35" presetID="53" presetClass="exit" presetSubtype="32" fill="hold" nodeType="withEffect">
                                  <p:stCondLst>
                                    <p:cond delay="0"/>
                                  </p:stCondLst>
                                  <p:childTnLst>
                                    <p:anim calcmode="lin" valueType="num">
                                      <p:cBhvr>
                                        <p:cTn id="36" dur="500"/>
                                        <p:tgtEl>
                                          <p:spTgt spid="3"/>
                                        </p:tgtEl>
                                        <p:attrNameLst>
                                          <p:attrName>ppt_w</p:attrName>
                                        </p:attrNameLst>
                                      </p:cBhvr>
                                      <p:tavLst>
                                        <p:tav tm="0">
                                          <p:val>
                                            <p:strVal val="ppt_w"/>
                                          </p:val>
                                        </p:tav>
                                        <p:tav tm="100000">
                                          <p:val>
                                            <p:fltVal val="0"/>
                                          </p:val>
                                        </p:tav>
                                      </p:tavLst>
                                    </p:anim>
                                    <p:anim calcmode="lin" valueType="num">
                                      <p:cBhvr>
                                        <p:cTn id="37" dur="500"/>
                                        <p:tgtEl>
                                          <p:spTgt spid="3"/>
                                        </p:tgtEl>
                                        <p:attrNameLst>
                                          <p:attrName>ppt_h</p:attrName>
                                        </p:attrNameLst>
                                      </p:cBhvr>
                                      <p:tavLst>
                                        <p:tav tm="0">
                                          <p:val>
                                            <p:strVal val="ppt_h"/>
                                          </p:val>
                                        </p:tav>
                                        <p:tav tm="100000">
                                          <p:val>
                                            <p:fltVal val="0"/>
                                          </p:val>
                                        </p:tav>
                                      </p:tavLst>
                                    </p:anim>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500"/>
                                        <p:tgtEl>
                                          <p:spTgt spid="6"/>
                                        </p:tgtEl>
                                        <p:attrNameLst>
                                          <p:attrName>ppt_w</p:attrName>
                                        </p:attrNameLst>
                                      </p:cBhvr>
                                      <p:tavLst>
                                        <p:tav tm="0">
                                          <p:val>
                                            <p:strVal val="ppt_w"/>
                                          </p:val>
                                        </p:tav>
                                        <p:tav tm="100000">
                                          <p:val>
                                            <p:fltVal val="0"/>
                                          </p:val>
                                        </p:tav>
                                      </p:tavLst>
                                    </p:anim>
                                    <p:anim calcmode="lin" valueType="num">
                                      <p:cBhvr>
                                        <p:cTn id="42" dur="500"/>
                                        <p:tgtEl>
                                          <p:spTgt spid="6"/>
                                        </p:tgtEl>
                                        <p:attrNameLst>
                                          <p:attrName>ppt_h</p:attrName>
                                        </p:attrNameLst>
                                      </p:cBhvr>
                                      <p:tavLst>
                                        <p:tav tm="0">
                                          <p:val>
                                            <p:strVal val="ppt_h"/>
                                          </p:val>
                                        </p:tav>
                                        <p:tav tm="100000">
                                          <p:val>
                                            <p:fltVal val="0"/>
                                          </p:val>
                                        </p:tav>
                                      </p:tavLst>
                                    </p:anim>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0" y="902043"/>
            <a:ext cx="12192000" cy="586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200"/>
              </a:lnSpc>
              <a:spcBef>
                <a:spcPct val="20000"/>
              </a:spcBef>
              <a:defRPr/>
            </a:pPr>
            <a:r>
              <a:rPr lang="zh-CN" altLang="en-US" sz="2800" b="1" dirty="0">
                <a:solidFill>
                  <a:srgbClr val="F8572C"/>
                </a:solidFill>
                <a:latin typeface="微软雅黑" panose="020B0503020204020204" pitchFamily="34" charset="-122"/>
                <a:ea typeface="微软雅黑" panose="020B0503020204020204" pitchFamily="34" charset="-122"/>
              </a:rPr>
              <a:t>简介：</a:t>
            </a:r>
            <a:endParaRPr lang="en-US" altLang="zh-CN" sz="2800" b="1" dirty="0">
              <a:solidFill>
                <a:srgbClr val="F8572C"/>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Bootstrap是Twitter推出的一个开源的用于前端开发的工具包。它由Twitter的设计师Mark Otto和Jacob Thornton合作开发，是一个CSS/HTML框架。Bootstrap提供了优雅的HTML和CSS规范，它即是由动态CSS语言Less写成。Bootstrap颇受欢迎，一直是GitHub上的热门开源项目，包括NASA</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MSNBC的Breaking News都使用了该项目。</a:t>
            </a:r>
            <a:endParaRPr lang="zh-CN" altLang="en-US" sz="2800" dirty="0">
              <a:solidFill>
                <a:schemeClr val="bg1"/>
              </a:solidFill>
              <a:highlight>
                <a:srgbClr val="FFFFFF"/>
              </a:highlight>
              <a:latin typeface="微软雅黑" panose="020B0503020204020204" pitchFamily="34" charset="-122"/>
              <a:ea typeface="微软雅黑" panose="020B0503020204020204" pitchFamily="34" charset="-122"/>
            </a:endParaRPr>
          </a:p>
          <a:p>
            <a:pPr eaLnBrk="1" hangingPunct="1">
              <a:lnSpc>
                <a:spcPts val="2500"/>
              </a:lnSpc>
              <a:spcBef>
                <a:spcPct val="20000"/>
              </a:spcBef>
              <a:defRPr/>
            </a:pPr>
            <a:r>
              <a:rPr lang="zh-CN" altLang="en-US" sz="2800" b="1" dirty="0">
                <a:solidFill>
                  <a:srgbClr val="F8572C"/>
                </a:solidFill>
                <a:latin typeface="微软雅黑" panose="020B0503020204020204" pitchFamily="34" charset="-122"/>
                <a:ea typeface="微软雅黑" panose="020B0503020204020204" pitchFamily="34" charset="-122"/>
              </a:rPr>
              <a:t>特点：</a:t>
            </a:r>
            <a:endParaRPr lang="zh-CN" altLang="en-US" sz="2800" b="1" dirty="0">
              <a:solidFill>
                <a:srgbClr val="771D04"/>
              </a:solidFill>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zh-CN" altLang="en-US" sz="2800" dirty="0">
                <a:solidFill>
                  <a:schemeClr val="bg1"/>
                </a:solidFill>
                <a:latin typeface="微软雅黑" panose="020B0503020204020204" pitchFamily="34" charset="-122"/>
                <a:ea typeface="微软雅黑" panose="020B0503020204020204" pitchFamily="34" charset="-122"/>
              </a:rPr>
              <a:t>     Bootstrap是基于jQuery框架开发的，它在jQuery框架的基础上进行了更为个性化和人性化的完善，形成一套自己独有的网站风格，并兼容大部分jQuery插件。</a:t>
            </a:r>
          </a:p>
          <a:p>
            <a:pPr eaLnBrk="1" hangingPunct="1">
              <a:lnSpc>
                <a:spcPts val="2400"/>
              </a:lnSpc>
              <a:spcBef>
                <a:spcPct val="20000"/>
              </a:spcBef>
              <a:defRPr/>
            </a:pPr>
            <a:r>
              <a:rPr lang="zh-CN" altLang="en-US" sz="2800" dirty="0">
                <a:solidFill>
                  <a:srgbClr val="7C5901"/>
                </a:solidFill>
                <a:latin typeface="微软雅黑" panose="020B0503020204020204" pitchFamily="34" charset="-122"/>
                <a:ea typeface="微软雅黑" panose="020B0503020204020204" pitchFamily="34" charset="-122"/>
              </a:rPr>
              <a:t>    </a:t>
            </a:r>
          </a:p>
        </p:txBody>
      </p:sp>
      <p:sp>
        <p:nvSpPr>
          <p:cNvPr id="9219" name="文本框 1"/>
          <p:cNvSpPr txBox="1">
            <a:spLocks noChangeArrowheads="1"/>
          </p:cNvSpPr>
          <p:nvPr/>
        </p:nvSpPr>
        <p:spPr bwMode="auto">
          <a:xfrm>
            <a:off x="2063750" y="188913"/>
            <a:ext cx="5048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rgbClr val="FF0000"/>
                </a:solidFill>
                <a:latin typeface="微软雅黑" panose="020B0503020204020204" pitchFamily="34" charset="-122"/>
                <a:ea typeface="微软雅黑" panose="020B0503020204020204" pitchFamily="34" charset="-122"/>
              </a:rPr>
              <a:t>快速响应式开发</a:t>
            </a:r>
            <a:r>
              <a:rPr lang="en-US" altLang="zh-CN" sz="2601" dirty="0">
                <a:solidFill>
                  <a:srgbClr val="FF0000"/>
                </a:solidFill>
                <a:latin typeface="微软雅黑" panose="020B0503020204020204" pitchFamily="34" charset="-122"/>
                <a:ea typeface="微软雅黑" panose="020B0503020204020204" pitchFamily="34" charset="-122"/>
              </a:rPr>
              <a:t>-Bootstrap</a:t>
            </a:r>
            <a:endParaRPr lang="zh-CN" altLang="en-US" sz="260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4319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animEffect transition="in" filter="fade">
                                      <p:cBhvr>
                                        <p:cTn id="11" dur="500"/>
                                        <p:tgtEl>
                                          <p:spTgt spid="10242">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0242">
                                            <p:txEl>
                                              <p:pRg st="2" end="2"/>
                                            </p:txEl>
                                          </p:spTgt>
                                        </p:tgtEl>
                                        <p:attrNameLst>
                                          <p:attrName>style.visibility</p:attrName>
                                        </p:attrNameLst>
                                      </p:cBhvr>
                                      <p:to>
                                        <p:strVal val="visible"/>
                                      </p:to>
                                    </p:set>
                                    <p:animEffect transition="in" filter="fade">
                                      <p:cBhvr>
                                        <p:cTn id="16" dur="500"/>
                                        <p:tgtEl>
                                          <p:spTgt spid="10242">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0242">
                                            <p:txEl>
                                              <p:pRg st="3" end="3"/>
                                            </p:txEl>
                                          </p:spTgt>
                                        </p:tgtEl>
                                        <p:attrNameLst>
                                          <p:attrName>style.visibility</p:attrName>
                                        </p:attrNameLst>
                                      </p:cBhvr>
                                      <p:to>
                                        <p:strVal val="visible"/>
                                      </p:to>
                                    </p:set>
                                    <p:animEffect transition="in" filter="fade">
                                      <p:cBhvr>
                                        <p:cTn id="21" dur="500"/>
                                        <p:tgtEl>
                                          <p:spTgt spid="10242">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0242">
                                            <p:txEl>
                                              <p:pRg st="4" end="4"/>
                                            </p:txEl>
                                          </p:spTgt>
                                        </p:tgtEl>
                                        <p:attrNameLst>
                                          <p:attrName>style.visibility</p:attrName>
                                        </p:attrNameLst>
                                      </p:cBhvr>
                                      <p:to>
                                        <p:strVal val="visible"/>
                                      </p:to>
                                    </p:set>
                                    <p:animEffect transition="in" filter="fade">
                                      <p:cBhvr>
                                        <p:cTn id="26" dur="500"/>
                                        <p:tgtEl>
                                          <p:spTgt spid="102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178606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BS</a:t>
            </a:r>
            <a:r>
              <a:rPr lang="zh-CN" altLang="en-US" sz="2400" dirty="0">
                <a:solidFill>
                  <a:schemeClr val="bg1"/>
                </a:solidFill>
                <a:latin typeface="微软雅黑" panose="020B0503020204020204" pitchFamily="34" charset="-122"/>
                <a:ea typeface="微软雅黑" panose="020B0503020204020204" pitchFamily="34" charset="-122"/>
              </a:rPr>
              <a:t>整体框架</a:t>
            </a:r>
          </a:p>
        </p:txBody>
      </p:sp>
      <p:sp>
        <p:nvSpPr>
          <p:cNvPr id="8" name="文本框 7"/>
          <p:cNvSpPr txBox="1"/>
          <p:nvPr/>
        </p:nvSpPr>
        <p:spPr>
          <a:xfrm>
            <a:off x="4282560" y="949672"/>
            <a:ext cx="1361270"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CSS</a:t>
            </a:r>
            <a:r>
              <a:rPr lang="zh-CN" altLang="en-US" sz="2400" dirty="0">
                <a:solidFill>
                  <a:schemeClr val="bg1"/>
                </a:solidFill>
                <a:latin typeface="微软雅黑" panose="020B0503020204020204" pitchFamily="34" charset="-122"/>
                <a:ea typeface="微软雅黑" panose="020B0503020204020204" pitchFamily="34" charset="-122"/>
              </a:rPr>
              <a:t>组件</a:t>
            </a:r>
          </a:p>
        </p:txBody>
      </p:sp>
      <p:grpSp>
        <p:nvGrpSpPr>
          <p:cNvPr id="11" name="组合 10"/>
          <p:cNvGrpSpPr/>
          <p:nvPr/>
        </p:nvGrpSpPr>
        <p:grpSpPr>
          <a:xfrm>
            <a:off x="716096" y="991518"/>
            <a:ext cx="1167788" cy="5607586"/>
            <a:chOff x="716096" y="991518"/>
            <a:chExt cx="1167788" cy="5607586"/>
          </a:xfrm>
          <a:effectLst>
            <a:outerShdw blurRad="50800" dist="38100" dir="2700000" algn="tl" rotWithShape="0">
              <a:prstClr val="black">
                <a:alpha val="40000"/>
              </a:prstClr>
            </a:outerShdw>
          </a:effectLst>
        </p:grpSpPr>
        <p:sp>
          <p:nvSpPr>
            <p:cNvPr id="7" name="矩形 6"/>
            <p:cNvSpPr/>
            <p:nvPr/>
          </p:nvSpPr>
          <p:spPr>
            <a:xfrm>
              <a:off x="716096" y="991518"/>
              <a:ext cx="1167788" cy="560758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0" name="文本框 9"/>
            <p:cNvSpPr txBox="1"/>
            <p:nvPr/>
          </p:nvSpPr>
          <p:spPr>
            <a:xfrm>
              <a:off x="961436" y="2566930"/>
              <a:ext cx="677108" cy="2144177"/>
            </a:xfrm>
            <a:prstGeom prst="rect">
              <a:avLst/>
            </a:prstGeom>
            <a:noFill/>
          </p:spPr>
          <p:txBody>
            <a:bodyPr vert="eaVert"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响应式框架</a:t>
              </a:r>
            </a:p>
          </p:txBody>
        </p:sp>
      </p:grpSp>
      <p:sp>
        <p:nvSpPr>
          <p:cNvPr id="19" name="矩形 18"/>
          <p:cNvSpPr/>
          <p:nvPr/>
        </p:nvSpPr>
        <p:spPr>
          <a:xfrm>
            <a:off x="2016087" y="991518"/>
            <a:ext cx="5519450" cy="3719589"/>
          </a:xfrm>
          <a:prstGeom prst="rect">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120051" y="1455405"/>
            <a:ext cx="1074839" cy="571699"/>
            <a:chOff x="2142085" y="1036764"/>
            <a:chExt cx="1074839" cy="571699"/>
          </a:xfrm>
          <a:effectLst>
            <a:outerShdw blurRad="50800" dist="38100" dir="2700000" algn="tl" rotWithShape="0">
              <a:prstClr val="black">
                <a:alpha val="40000"/>
              </a:prstClr>
            </a:outerShdw>
          </a:effectLst>
        </p:grpSpPr>
        <p:sp>
          <p:nvSpPr>
            <p:cNvPr id="20" name="圆角矩形 19"/>
            <p:cNvSpPr/>
            <p:nvPr/>
          </p:nvSpPr>
          <p:spPr>
            <a:xfrm>
              <a:off x="2142085" y="1036764"/>
              <a:ext cx="107483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文本框 20"/>
            <p:cNvSpPr txBox="1"/>
            <p:nvPr/>
          </p:nvSpPr>
          <p:spPr>
            <a:xfrm>
              <a:off x="2240922" y="1137947"/>
              <a:ext cx="877163"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列表组</a:t>
              </a:r>
            </a:p>
          </p:txBody>
        </p:sp>
      </p:grpSp>
      <p:grpSp>
        <p:nvGrpSpPr>
          <p:cNvPr id="23" name="组合 22"/>
          <p:cNvGrpSpPr/>
          <p:nvPr/>
        </p:nvGrpSpPr>
        <p:grpSpPr>
          <a:xfrm>
            <a:off x="3531852" y="1455405"/>
            <a:ext cx="1074839" cy="571699"/>
            <a:chOff x="2142085" y="1036764"/>
            <a:chExt cx="1074839" cy="571699"/>
          </a:xfrm>
          <a:effectLst>
            <a:outerShdw blurRad="50800" dist="38100" dir="2700000" algn="tl" rotWithShape="0">
              <a:prstClr val="black">
                <a:alpha val="40000"/>
              </a:prstClr>
            </a:outerShdw>
          </a:effectLst>
        </p:grpSpPr>
        <p:sp>
          <p:nvSpPr>
            <p:cNvPr id="24" name="圆角矩形 23"/>
            <p:cNvSpPr/>
            <p:nvPr/>
          </p:nvSpPr>
          <p:spPr>
            <a:xfrm>
              <a:off x="2142085" y="1036764"/>
              <a:ext cx="107483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p:cNvSpPr txBox="1"/>
            <p:nvPr/>
          </p:nvSpPr>
          <p:spPr>
            <a:xfrm>
              <a:off x="2240922" y="1137947"/>
              <a:ext cx="877163"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进度条</a:t>
              </a:r>
            </a:p>
          </p:txBody>
        </p:sp>
      </p:grpSp>
      <p:grpSp>
        <p:nvGrpSpPr>
          <p:cNvPr id="26" name="组合 25"/>
          <p:cNvGrpSpPr/>
          <p:nvPr/>
        </p:nvGrpSpPr>
        <p:grpSpPr>
          <a:xfrm>
            <a:off x="4943653" y="1455405"/>
            <a:ext cx="1074839" cy="571699"/>
            <a:chOff x="2142085" y="1036764"/>
            <a:chExt cx="1074839" cy="571699"/>
          </a:xfrm>
          <a:effectLst>
            <a:outerShdw blurRad="50800" dist="38100" dir="2700000" algn="tl" rotWithShape="0">
              <a:prstClr val="black">
                <a:alpha val="40000"/>
              </a:prstClr>
            </a:outerShdw>
          </a:effectLst>
        </p:grpSpPr>
        <p:sp>
          <p:nvSpPr>
            <p:cNvPr id="27" name="圆角矩形 26"/>
            <p:cNvSpPr/>
            <p:nvPr/>
          </p:nvSpPr>
          <p:spPr>
            <a:xfrm>
              <a:off x="2142085" y="1036764"/>
              <a:ext cx="107483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文本框 27"/>
            <p:cNvSpPr txBox="1"/>
            <p:nvPr/>
          </p:nvSpPr>
          <p:spPr>
            <a:xfrm>
              <a:off x="2337654" y="1137947"/>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图标</a:t>
              </a:r>
            </a:p>
          </p:txBody>
        </p:sp>
      </p:grpSp>
      <p:grpSp>
        <p:nvGrpSpPr>
          <p:cNvPr id="29" name="组合 28"/>
          <p:cNvGrpSpPr/>
          <p:nvPr/>
        </p:nvGrpSpPr>
        <p:grpSpPr>
          <a:xfrm>
            <a:off x="6355453" y="1489238"/>
            <a:ext cx="1074839" cy="571699"/>
            <a:chOff x="2142085" y="1036764"/>
            <a:chExt cx="1074839" cy="571699"/>
          </a:xfrm>
          <a:effectLst>
            <a:outerShdw blurRad="50800" dist="38100" dir="2700000" algn="tl" rotWithShape="0">
              <a:prstClr val="black">
                <a:alpha val="40000"/>
              </a:prstClr>
            </a:outerShdw>
          </a:effectLst>
        </p:grpSpPr>
        <p:sp>
          <p:nvSpPr>
            <p:cNvPr id="30" name="圆角矩形 29"/>
            <p:cNvSpPr/>
            <p:nvPr/>
          </p:nvSpPr>
          <p:spPr>
            <a:xfrm>
              <a:off x="2142085" y="1036764"/>
              <a:ext cx="107483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文本框 30"/>
            <p:cNvSpPr txBox="1"/>
            <p:nvPr/>
          </p:nvSpPr>
          <p:spPr>
            <a:xfrm>
              <a:off x="2263465" y="1145754"/>
              <a:ext cx="877163"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缩略图</a:t>
              </a:r>
            </a:p>
          </p:txBody>
        </p:sp>
      </p:grpSp>
      <p:grpSp>
        <p:nvGrpSpPr>
          <p:cNvPr id="32" name="组合 31"/>
          <p:cNvGrpSpPr/>
          <p:nvPr/>
        </p:nvGrpSpPr>
        <p:grpSpPr>
          <a:xfrm>
            <a:off x="2120051" y="2241865"/>
            <a:ext cx="1332726" cy="571699"/>
            <a:chOff x="2142085" y="1036764"/>
            <a:chExt cx="1332726" cy="571699"/>
          </a:xfrm>
          <a:effectLst>
            <a:outerShdw blurRad="50800" dist="38100" dir="2700000" algn="tl" rotWithShape="0">
              <a:prstClr val="black">
                <a:alpha val="40000"/>
              </a:prstClr>
            </a:outerShdw>
          </a:effectLst>
        </p:grpSpPr>
        <p:sp>
          <p:nvSpPr>
            <p:cNvPr id="33" name="圆角矩形 32"/>
            <p:cNvSpPr/>
            <p:nvPr/>
          </p:nvSpPr>
          <p:spPr>
            <a:xfrm>
              <a:off x="2142085" y="1036764"/>
              <a:ext cx="1332726"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文本框 33"/>
            <p:cNvSpPr txBox="1"/>
            <p:nvPr/>
          </p:nvSpPr>
          <p:spPr>
            <a:xfrm>
              <a:off x="2193176" y="1143391"/>
              <a:ext cx="1107996"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下拉菜单</a:t>
              </a:r>
            </a:p>
          </p:txBody>
        </p:sp>
      </p:grpSp>
      <p:grpSp>
        <p:nvGrpSpPr>
          <p:cNvPr id="35" name="组合 34"/>
          <p:cNvGrpSpPr/>
          <p:nvPr/>
        </p:nvGrpSpPr>
        <p:grpSpPr>
          <a:xfrm>
            <a:off x="3943736" y="2241865"/>
            <a:ext cx="834879" cy="571699"/>
            <a:chOff x="2142085" y="1036764"/>
            <a:chExt cx="834879" cy="571699"/>
          </a:xfrm>
          <a:effectLst>
            <a:outerShdw blurRad="50800" dist="38100" dir="2700000" algn="tl" rotWithShape="0">
              <a:prstClr val="black">
                <a:alpha val="40000"/>
              </a:prstClr>
            </a:outerShdw>
          </a:effectLst>
        </p:grpSpPr>
        <p:sp>
          <p:nvSpPr>
            <p:cNvPr id="36" name="圆角矩形 35"/>
            <p:cNvSpPr/>
            <p:nvPr/>
          </p:nvSpPr>
          <p:spPr>
            <a:xfrm>
              <a:off x="2142085" y="1036764"/>
              <a:ext cx="83487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7" name="文本框 36"/>
            <p:cNvSpPr txBox="1"/>
            <p:nvPr/>
          </p:nvSpPr>
          <p:spPr>
            <a:xfrm>
              <a:off x="2193176" y="1143391"/>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标签</a:t>
              </a:r>
            </a:p>
          </p:txBody>
        </p:sp>
      </p:grpSp>
      <p:grpSp>
        <p:nvGrpSpPr>
          <p:cNvPr id="38" name="组合 37"/>
          <p:cNvGrpSpPr/>
          <p:nvPr/>
        </p:nvGrpSpPr>
        <p:grpSpPr>
          <a:xfrm>
            <a:off x="5269574" y="2241865"/>
            <a:ext cx="834879" cy="571699"/>
            <a:chOff x="2142085" y="1036764"/>
            <a:chExt cx="834879" cy="571699"/>
          </a:xfrm>
          <a:effectLst>
            <a:outerShdw blurRad="50800" dist="38100" dir="2700000" algn="tl" rotWithShape="0">
              <a:prstClr val="black">
                <a:alpha val="40000"/>
              </a:prstClr>
            </a:outerShdw>
          </a:effectLst>
        </p:grpSpPr>
        <p:sp>
          <p:nvSpPr>
            <p:cNvPr id="39" name="圆角矩形 38"/>
            <p:cNvSpPr/>
            <p:nvPr/>
          </p:nvSpPr>
          <p:spPr>
            <a:xfrm>
              <a:off x="2142085" y="1036764"/>
              <a:ext cx="83487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文本框 39"/>
            <p:cNvSpPr txBox="1"/>
            <p:nvPr/>
          </p:nvSpPr>
          <p:spPr>
            <a:xfrm>
              <a:off x="2193176" y="1143391"/>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导航</a:t>
              </a:r>
            </a:p>
          </p:txBody>
        </p:sp>
      </p:grpSp>
      <p:grpSp>
        <p:nvGrpSpPr>
          <p:cNvPr id="41" name="组合 40"/>
          <p:cNvGrpSpPr/>
          <p:nvPr/>
        </p:nvGrpSpPr>
        <p:grpSpPr>
          <a:xfrm>
            <a:off x="6595413" y="2241865"/>
            <a:ext cx="834879" cy="571699"/>
            <a:chOff x="2142085" y="1036764"/>
            <a:chExt cx="834879" cy="571699"/>
          </a:xfrm>
          <a:effectLst>
            <a:outerShdw blurRad="50800" dist="38100" dir="2700000" algn="tl" rotWithShape="0">
              <a:prstClr val="black">
                <a:alpha val="40000"/>
              </a:prstClr>
            </a:outerShdw>
          </a:effectLst>
        </p:grpSpPr>
        <p:sp>
          <p:nvSpPr>
            <p:cNvPr id="42" name="圆角矩形 41"/>
            <p:cNvSpPr/>
            <p:nvPr/>
          </p:nvSpPr>
          <p:spPr>
            <a:xfrm>
              <a:off x="2142085" y="1036764"/>
              <a:ext cx="83487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文本框 42"/>
            <p:cNvSpPr txBox="1"/>
            <p:nvPr/>
          </p:nvSpPr>
          <p:spPr>
            <a:xfrm>
              <a:off x="2236358" y="1111983"/>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分页</a:t>
              </a:r>
            </a:p>
          </p:txBody>
        </p:sp>
      </p:grpSp>
      <p:sp>
        <p:nvSpPr>
          <p:cNvPr id="45" name="圆角矩形 44"/>
          <p:cNvSpPr/>
          <p:nvPr/>
        </p:nvSpPr>
        <p:spPr>
          <a:xfrm>
            <a:off x="2129224" y="3081379"/>
            <a:ext cx="926768"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面包屑</a:t>
            </a:r>
          </a:p>
        </p:txBody>
      </p:sp>
      <p:sp>
        <p:nvSpPr>
          <p:cNvPr id="48" name="圆角矩形 47"/>
          <p:cNvSpPr/>
          <p:nvPr/>
        </p:nvSpPr>
        <p:spPr>
          <a:xfrm>
            <a:off x="3192461" y="3081379"/>
            <a:ext cx="942506"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警告框</a:t>
            </a:r>
          </a:p>
        </p:txBody>
      </p:sp>
      <p:grpSp>
        <p:nvGrpSpPr>
          <p:cNvPr id="50" name="组合 49"/>
          <p:cNvGrpSpPr/>
          <p:nvPr/>
        </p:nvGrpSpPr>
        <p:grpSpPr>
          <a:xfrm>
            <a:off x="4264813" y="3081379"/>
            <a:ext cx="834879" cy="571699"/>
            <a:chOff x="2142085" y="1036764"/>
            <a:chExt cx="834879" cy="571699"/>
          </a:xfrm>
          <a:effectLst>
            <a:outerShdw blurRad="50800" dist="38100" dir="2700000" algn="tl" rotWithShape="0">
              <a:prstClr val="black">
                <a:alpha val="40000"/>
              </a:prstClr>
            </a:outerShdw>
          </a:effectLst>
        </p:grpSpPr>
        <p:sp>
          <p:nvSpPr>
            <p:cNvPr id="51" name="圆角矩形 50"/>
            <p:cNvSpPr/>
            <p:nvPr/>
          </p:nvSpPr>
          <p:spPr>
            <a:xfrm>
              <a:off x="2142085" y="1036764"/>
              <a:ext cx="834879"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2" name="文本框 51"/>
            <p:cNvSpPr txBox="1"/>
            <p:nvPr/>
          </p:nvSpPr>
          <p:spPr>
            <a:xfrm>
              <a:off x="2236358" y="1163610"/>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徽章</a:t>
              </a:r>
            </a:p>
          </p:txBody>
        </p:sp>
      </p:grpSp>
      <p:grpSp>
        <p:nvGrpSpPr>
          <p:cNvPr id="53" name="组合 52"/>
          <p:cNvGrpSpPr/>
          <p:nvPr/>
        </p:nvGrpSpPr>
        <p:grpSpPr>
          <a:xfrm>
            <a:off x="5294910" y="3081379"/>
            <a:ext cx="1139244" cy="571699"/>
            <a:chOff x="2142085" y="1036764"/>
            <a:chExt cx="1139244" cy="571699"/>
          </a:xfrm>
          <a:effectLst>
            <a:outerShdw blurRad="50800" dist="38100" dir="2700000" algn="tl" rotWithShape="0">
              <a:prstClr val="black">
                <a:alpha val="40000"/>
              </a:prstClr>
            </a:outerShdw>
          </a:effectLst>
        </p:grpSpPr>
        <p:sp>
          <p:nvSpPr>
            <p:cNvPr id="54" name="圆角矩形 53"/>
            <p:cNvSpPr/>
            <p:nvPr/>
          </p:nvSpPr>
          <p:spPr>
            <a:xfrm>
              <a:off x="2142085" y="1036764"/>
              <a:ext cx="1139244"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5" name="文本框 54"/>
            <p:cNvSpPr txBox="1"/>
            <p:nvPr/>
          </p:nvSpPr>
          <p:spPr>
            <a:xfrm>
              <a:off x="2170793" y="1156042"/>
              <a:ext cx="1107996"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大屏展播</a:t>
              </a:r>
            </a:p>
          </p:txBody>
        </p:sp>
      </p:grpSp>
      <p:grpSp>
        <p:nvGrpSpPr>
          <p:cNvPr id="56" name="组合 55"/>
          <p:cNvGrpSpPr/>
          <p:nvPr/>
        </p:nvGrpSpPr>
        <p:grpSpPr>
          <a:xfrm>
            <a:off x="6629371" y="3081379"/>
            <a:ext cx="800921" cy="571699"/>
            <a:chOff x="2142085" y="1036764"/>
            <a:chExt cx="800921" cy="571699"/>
          </a:xfrm>
          <a:effectLst>
            <a:outerShdw blurRad="50800" dist="38100" dir="2700000" algn="tl" rotWithShape="0">
              <a:prstClr val="black">
                <a:alpha val="40000"/>
              </a:prstClr>
            </a:outerShdw>
          </a:effectLst>
        </p:grpSpPr>
        <p:sp>
          <p:nvSpPr>
            <p:cNvPr id="57" name="圆角矩形 56"/>
            <p:cNvSpPr/>
            <p:nvPr/>
          </p:nvSpPr>
          <p:spPr>
            <a:xfrm>
              <a:off x="2142085" y="1036764"/>
              <a:ext cx="800921"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8" name="文本框 57"/>
            <p:cNvSpPr txBox="1"/>
            <p:nvPr/>
          </p:nvSpPr>
          <p:spPr>
            <a:xfrm>
              <a:off x="2236512" y="1142736"/>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洼地</a:t>
              </a:r>
            </a:p>
          </p:txBody>
        </p:sp>
      </p:grpSp>
      <p:grpSp>
        <p:nvGrpSpPr>
          <p:cNvPr id="59" name="组合 58"/>
          <p:cNvGrpSpPr/>
          <p:nvPr/>
        </p:nvGrpSpPr>
        <p:grpSpPr>
          <a:xfrm>
            <a:off x="2120051" y="3949775"/>
            <a:ext cx="1202423" cy="571699"/>
            <a:chOff x="2142085" y="1036764"/>
            <a:chExt cx="1202423" cy="571699"/>
          </a:xfrm>
          <a:effectLst>
            <a:outerShdw blurRad="50800" dist="38100" dir="2700000" algn="tl" rotWithShape="0">
              <a:prstClr val="black">
                <a:alpha val="40000"/>
              </a:prstClr>
            </a:outerShdw>
          </a:effectLst>
        </p:grpSpPr>
        <p:sp>
          <p:nvSpPr>
            <p:cNvPr id="60" name="圆角矩形 59"/>
            <p:cNvSpPr/>
            <p:nvPr/>
          </p:nvSpPr>
          <p:spPr>
            <a:xfrm>
              <a:off x="2142085" y="1036764"/>
              <a:ext cx="1202423"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1" name="文本框 60"/>
            <p:cNvSpPr txBox="1"/>
            <p:nvPr/>
          </p:nvSpPr>
          <p:spPr>
            <a:xfrm>
              <a:off x="2202190" y="1164584"/>
              <a:ext cx="1107996"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输入框组</a:t>
              </a:r>
            </a:p>
          </p:txBody>
        </p:sp>
      </p:grpSp>
      <p:grpSp>
        <p:nvGrpSpPr>
          <p:cNvPr id="62" name="组合 61"/>
          <p:cNvGrpSpPr/>
          <p:nvPr/>
        </p:nvGrpSpPr>
        <p:grpSpPr>
          <a:xfrm>
            <a:off x="3596491" y="3949775"/>
            <a:ext cx="1202423" cy="571699"/>
            <a:chOff x="2142085" y="1036764"/>
            <a:chExt cx="1202423" cy="571699"/>
          </a:xfrm>
          <a:effectLst>
            <a:outerShdw blurRad="50800" dist="38100" dir="2700000" algn="tl" rotWithShape="0">
              <a:prstClr val="black">
                <a:alpha val="40000"/>
              </a:prstClr>
            </a:outerShdw>
          </a:effectLst>
        </p:grpSpPr>
        <p:sp>
          <p:nvSpPr>
            <p:cNvPr id="63" name="圆角矩形 62"/>
            <p:cNvSpPr/>
            <p:nvPr/>
          </p:nvSpPr>
          <p:spPr>
            <a:xfrm>
              <a:off x="2142085" y="1036764"/>
              <a:ext cx="1202423"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4" name="文本框 63"/>
            <p:cNvSpPr txBox="1"/>
            <p:nvPr/>
          </p:nvSpPr>
          <p:spPr>
            <a:xfrm>
              <a:off x="2202190" y="1164584"/>
              <a:ext cx="1107996"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媒体对象</a:t>
              </a:r>
            </a:p>
          </p:txBody>
        </p:sp>
      </p:grpSp>
      <p:grpSp>
        <p:nvGrpSpPr>
          <p:cNvPr id="65" name="组合 64"/>
          <p:cNvGrpSpPr/>
          <p:nvPr/>
        </p:nvGrpSpPr>
        <p:grpSpPr>
          <a:xfrm>
            <a:off x="5072931" y="3949775"/>
            <a:ext cx="1202423" cy="571699"/>
            <a:chOff x="2142085" y="1036764"/>
            <a:chExt cx="1202423" cy="571699"/>
          </a:xfrm>
          <a:effectLst>
            <a:outerShdw blurRad="50800" dist="38100" dir="2700000" algn="tl" rotWithShape="0">
              <a:prstClr val="black">
                <a:alpha val="40000"/>
              </a:prstClr>
            </a:outerShdw>
          </a:effectLst>
        </p:grpSpPr>
        <p:sp>
          <p:nvSpPr>
            <p:cNvPr id="66" name="圆角矩形 65"/>
            <p:cNvSpPr/>
            <p:nvPr/>
          </p:nvSpPr>
          <p:spPr>
            <a:xfrm>
              <a:off x="2142085" y="1036764"/>
              <a:ext cx="1202423"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7" name="文本框 66"/>
            <p:cNvSpPr txBox="1"/>
            <p:nvPr/>
          </p:nvSpPr>
          <p:spPr>
            <a:xfrm>
              <a:off x="2257201" y="1165804"/>
              <a:ext cx="877163"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按钮组</a:t>
              </a:r>
            </a:p>
          </p:txBody>
        </p:sp>
      </p:grpSp>
      <p:grpSp>
        <p:nvGrpSpPr>
          <p:cNvPr id="68" name="组合 67"/>
          <p:cNvGrpSpPr/>
          <p:nvPr/>
        </p:nvGrpSpPr>
        <p:grpSpPr>
          <a:xfrm>
            <a:off x="6549370" y="3949775"/>
            <a:ext cx="880922" cy="571699"/>
            <a:chOff x="2142086" y="1036764"/>
            <a:chExt cx="880922" cy="571699"/>
          </a:xfrm>
          <a:effectLst>
            <a:outerShdw blurRad="50800" dist="38100" dir="2700000" algn="tl" rotWithShape="0">
              <a:prstClr val="black">
                <a:alpha val="40000"/>
              </a:prstClr>
            </a:outerShdw>
          </a:effectLst>
        </p:grpSpPr>
        <p:sp>
          <p:nvSpPr>
            <p:cNvPr id="69" name="圆角矩形 68"/>
            <p:cNvSpPr/>
            <p:nvPr/>
          </p:nvSpPr>
          <p:spPr>
            <a:xfrm>
              <a:off x="2142086" y="1036764"/>
              <a:ext cx="880922" cy="57169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0" name="文本框 69"/>
            <p:cNvSpPr txBox="1"/>
            <p:nvPr/>
          </p:nvSpPr>
          <p:spPr>
            <a:xfrm>
              <a:off x="2257201" y="1165804"/>
              <a:ext cx="646331" cy="3693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面板</a:t>
              </a:r>
            </a:p>
          </p:txBody>
        </p:sp>
      </p:grpSp>
      <p:sp>
        <p:nvSpPr>
          <p:cNvPr id="71" name="矩形 70"/>
          <p:cNvSpPr/>
          <p:nvPr/>
        </p:nvSpPr>
        <p:spPr>
          <a:xfrm>
            <a:off x="7667740" y="989808"/>
            <a:ext cx="3944038" cy="3721299"/>
          </a:xfrm>
          <a:prstGeom prst="rect">
            <a:avLst/>
          </a:prstGeom>
          <a:no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8673720" y="993740"/>
            <a:ext cx="2256580"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JavaScript</a:t>
            </a:r>
            <a:r>
              <a:rPr lang="zh-CN" altLang="en-US" sz="2400" dirty="0">
                <a:solidFill>
                  <a:schemeClr val="bg1"/>
                </a:solidFill>
                <a:latin typeface="微软雅黑" panose="020B0503020204020204" pitchFamily="34" charset="-122"/>
                <a:ea typeface="微软雅黑" panose="020B0503020204020204" pitchFamily="34" charset="-122"/>
              </a:rPr>
              <a:t>组件</a:t>
            </a:r>
          </a:p>
        </p:txBody>
      </p:sp>
      <p:grpSp>
        <p:nvGrpSpPr>
          <p:cNvPr id="73" name="组合 72"/>
          <p:cNvGrpSpPr/>
          <p:nvPr/>
        </p:nvGrpSpPr>
        <p:grpSpPr>
          <a:xfrm>
            <a:off x="7752268" y="1490486"/>
            <a:ext cx="1165609" cy="571699"/>
            <a:chOff x="2142085" y="1036764"/>
            <a:chExt cx="1074839" cy="571699"/>
          </a:xfrm>
          <a:effectLst>
            <a:outerShdw blurRad="50800" dist="38100" dir="2700000" algn="tl" rotWithShape="0">
              <a:prstClr val="black">
                <a:alpha val="40000"/>
              </a:prstClr>
            </a:outerShdw>
          </a:effectLst>
        </p:grpSpPr>
        <p:sp>
          <p:nvSpPr>
            <p:cNvPr id="74" name="圆角矩形 73"/>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5" name="文本框 74"/>
            <p:cNvSpPr txBox="1"/>
            <p:nvPr/>
          </p:nvSpPr>
          <p:spPr>
            <a:xfrm>
              <a:off x="2356338" y="1154270"/>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动画</a:t>
              </a:r>
            </a:p>
          </p:txBody>
        </p:sp>
      </p:grpSp>
      <p:grpSp>
        <p:nvGrpSpPr>
          <p:cNvPr id="76" name="组合 75"/>
          <p:cNvGrpSpPr/>
          <p:nvPr/>
        </p:nvGrpSpPr>
        <p:grpSpPr>
          <a:xfrm>
            <a:off x="9050080" y="1490486"/>
            <a:ext cx="1074839" cy="571699"/>
            <a:chOff x="2142085" y="1036764"/>
            <a:chExt cx="1074839" cy="571699"/>
          </a:xfrm>
          <a:effectLst>
            <a:outerShdw blurRad="50800" dist="38100" dir="2700000" algn="tl" rotWithShape="0">
              <a:prstClr val="black">
                <a:alpha val="40000"/>
              </a:prstClr>
            </a:outerShdw>
          </a:effectLst>
        </p:grpSpPr>
        <p:sp>
          <p:nvSpPr>
            <p:cNvPr id="77" name="圆角矩形 76"/>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8" name="文本框 77"/>
            <p:cNvSpPr txBox="1"/>
            <p:nvPr/>
          </p:nvSpPr>
          <p:spPr>
            <a:xfrm>
              <a:off x="2356338" y="1154270"/>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弹窗</a:t>
              </a:r>
            </a:p>
          </p:txBody>
        </p:sp>
      </p:grpSp>
      <p:grpSp>
        <p:nvGrpSpPr>
          <p:cNvPr id="79" name="组合 78"/>
          <p:cNvGrpSpPr/>
          <p:nvPr/>
        </p:nvGrpSpPr>
        <p:grpSpPr>
          <a:xfrm>
            <a:off x="10352652" y="1490486"/>
            <a:ext cx="1219370" cy="571699"/>
            <a:chOff x="2129571" y="1036764"/>
            <a:chExt cx="1107996" cy="571699"/>
          </a:xfrm>
          <a:effectLst>
            <a:outerShdw blurRad="50800" dist="38100" dir="2700000" algn="tl" rotWithShape="0">
              <a:prstClr val="black">
                <a:alpha val="40000"/>
              </a:prstClr>
            </a:outerShdw>
          </a:effectLst>
        </p:grpSpPr>
        <p:sp>
          <p:nvSpPr>
            <p:cNvPr id="80" name="圆角矩形 79"/>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1" name="文本框 80"/>
            <p:cNvSpPr txBox="1"/>
            <p:nvPr/>
          </p:nvSpPr>
          <p:spPr>
            <a:xfrm>
              <a:off x="2129571" y="1154271"/>
              <a:ext cx="1107996"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下拉菜单</a:t>
              </a:r>
            </a:p>
          </p:txBody>
        </p:sp>
      </p:grpSp>
      <p:sp>
        <p:nvSpPr>
          <p:cNvPr id="83" name="圆角矩形 82"/>
          <p:cNvSpPr/>
          <p:nvPr/>
        </p:nvSpPr>
        <p:spPr>
          <a:xfrm>
            <a:off x="7736160" y="2257856"/>
            <a:ext cx="1153281"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滚动侦测</a:t>
            </a:r>
          </a:p>
        </p:txBody>
      </p:sp>
      <p:grpSp>
        <p:nvGrpSpPr>
          <p:cNvPr id="85" name="组合 84"/>
          <p:cNvGrpSpPr/>
          <p:nvPr/>
        </p:nvGrpSpPr>
        <p:grpSpPr>
          <a:xfrm>
            <a:off x="9033972" y="2269640"/>
            <a:ext cx="1074839" cy="571699"/>
            <a:chOff x="2142085" y="1036764"/>
            <a:chExt cx="1074839" cy="571699"/>
          </a:xfrm>
          <a:effectLst>
            <a:outerShdw blurRad="50800" dist="38100" dir="2700000" algn="tl" rotWithShape="0">
              <a:prstClr val="black">
                <a:alpha val="40000"/>
              </a:prstClr>
            </a:outerShdw>
          </a:effectLst>
        </p:grpSpPr>
        <p:sp>
          <p:nvSpPr>
            <p:cNvPr id="86" name="圆角矩形 85"/>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7" name="文本框 86"/>
            <p:cNvSpPr txBox="1"/>
            <p:nvPr/>
          </p:nvSpPr>
          <p:spPr>
            <a:xfrm>
              <a:off x="2257029" y="1142487"/>
              <a:ext cx="877163"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选项卡</a:t>
              </a:r>
            </a:p>
          </p:txBody>
        </p:sp>
      </p:grpSp>
      <p:grpSp>
        <p:nvGrpSpPr>
          <p:cNvPr id="88" name="组合 87"/>
          <p:cNvGrpSpPr/>
          <p:nvPr/>
        </p:nvGrpSpPr>
        <p:grpSpPr>
          <a:xfrm>
            <a:off x="10392408" y="2270696"/>
            <a:ext cx="1074839" cy="571699"/>
            <a:chOff x="2142085" y="1036764"/>
            <a:chExt cx="1074839" cy="571699"/>
          </a:xfrm>
          <a:effectLst>
            <a:outerShdw blurRad="50800" dist="38100" dir="2700000" algn="tl" rotWithShape="0">
              <a:prstClr val="black">
                <a:alpha val="40000"/>
              </a:prstClr>
            </a:outerShdw>
          </a:effectLst>
        </p:grpSpPr>
        <p:sp>
          <p:nvSpPr>
            <p:cNvPr id="89" name="圆角矩形 88"/>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0" name="文本框 89"/>
            <p:cNvSpPr txBox="1"/>
            <p:nvPr/>
          </p:nvSpPr>
          <p:spPr>
            <a:xfrm>
              <a:off x="2257029" y="1142487"/>
              <a:ext cx="877163"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提示框</a:t>
              </a:r>
            </a:p>
          </p:txBody>
        </p:sp>
      </p:grpSp>
      <p:grpSp>
        <p:nvGrpSpPr>
          <p:cNvPr id="91" name="组合 90"/>
          <p:cNvGrpSpPr/>
          <p:nvPr/>
        </p:nvGrpSpPr>
        <p:grpSpPr>
          <a:xfrm>
            <a:off x="7719583" y="2982161"/>
            <a:ext cx="1215236" cy="571699"/>
            <a:chOff x="2142085" y="1036764"/>
            <a:chExt cx="1074839" cy="571699"/>
          </a:xfrm>
          <a:effectLst>
            <a:outerShdw blurRad="50800" dist="38100" dir="2700000" algn="tl" rotWithShape="0">
              <a:prstClr val="black">
                <a:alpha val="40000"/>
              </a:prstClr>
            </a:outerShdw>
          </a:effectLst>
        </p:grpSpPr>
        <p:sp>
          <p:nvSpPr>
            <p:cNvPr id="92" name="圆角矩形 91"/>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3" name="文本框 92"/>
            <p:cNvSpPr txBox="1"/>
            <p:nvPr/>
          </p:nvSpPr>
          <p:spPr>
            <a:xfrm>
              <a:off x="2219059" y="1142873"/>
              <a:ext cx="877163"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警告框</a:t>
              </a:r>
            </a:p>
          </p:txBody>
        </p:sp>
      </p:grpSp>
      <p:grpSp>
        <p:nvGrpSpPr>
          <p:cNvPr id="94" name="组合 93"/>
          <p:cNvGrpSpPr/>
          <p:nvPr/>
        </p:nvGrpSpPr>
        <p:grpSpPr>
          <a:xfrm>
            <a:off x="9033971" y="3010000"/>
            <a:ext cx="1074839" cy="571699"/>
            <a:chOff x="2142085" y="1036764"/>
            <a:chExt cx="1074839" cy="571699"/>
          </a:xfrm>
          <a:effectLst>
            <a:outerShdw blurRad="50800" dist="38100" dir="2700000" algn="tl" rotWithShape="0">
              <a:prstClr val="black">
                <a:alpha val="40000"/>
              </a:prstClr>
            </a:outerShdw>
          </a:effectLst>
        </p:grpSpPr>
        <p:sp>
          <p:nvSpPr>
            <p:cNvPr id="95" name="圆角矩形 94"/>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6" name="文本框 95"/>
            <p:cNvSpPr txBox="1"/>
            <p:nvPr/>
          </p:nvSpPr>
          <p:spPr>
            <a:xfrm>
              <a:off x="2219059" y="1142873"/>
              <a:ext cx="877163"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弹出框</a:t>
              </a:r>
            </a:p>
          </p:txBody>
        </p:sp>
      </p:grpSp>
      <p:grpSp>
        <p:nvGrpSpPr>
          <p:cNvPr id="97" name="组合 96"/>
          <p:cNvGrpSpPr/>
          <p:nvPr/>
        </p:nvGrpSpPr>
        <p:grpSpPr>
          <a:xfrm>
            <a:off x="10408513" y="3035565"/>
            <a:ext cx="1074839" cy="571699"/>
            <a:chOff x="2142085" y="1036764"/>
            <a:chExt cx="1074839" cy="571699"/>
          </a:xfrm>
          <a:effectLst>
            <a:outerShdw blurRad="50800" dist="38100" dir="2700000" algn="tl" rotWithShape="0">
              <a:prstClr val="black">
                <a:alpha val="40000"/>
              </a:prstClr>
            </a:outerShdw>
          </a:effectLst>
        </p:grpSpPr>
        <p:sp>
          <p:nvSpPr>
            <p:cNvPr id="98" name="圆角矩形 97"/>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9" name="文本框 98"/>
            <p:cNvSpPr txBox="1"/>
            <p:nvPr/>
          </p:nvSpPr>
          <p:spPr>
            <a:xfrm>
              <a:off x="2323752" y="1139617"/>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按钮</a:t>
              </a:r>
            </a:p>
          </p:txBody>
        </p:sp>
      </p:grpSp>
      <p:grpSp>
        <p:nvGrpSpPr>
          <p:cNvPr id="100" name="组合 99"/>
          <p:cNvGrpSpPr/>
          <p:nvPr/>
        </p:nvGrpSpPr>
        <p:grpSpPr>
          <a:xfrm>
            <a:off x="7735688" y="3949775"/>
            <a:ext cx="1199131" cy="571699"/>
            <a:chOff x="2142085" y="1036764"/>
            <a:chExt cx="1074839" cy="571699"/>
          </a:xfrm>
          <a:effectLst>
            <a:outerShdw blurRad="50800" dist="38100" dir="2700000" algn="tl" rotWithShape="0">
              <a:prstClr val="black">
                <a:alpha val="40000"/>
              </a:prstClr>
            </a:outerShdw>
          </a:effectLst>
        </p:grpSpPr>
        <p:sp>
          <p:nvSpPr>
            <p:cNvPr id="101" name="圆角矩形 100"/>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2" name="文本框 101"/>
            <p:cNvSpPr txBox="1"/>
            <p:nvPr/>
          </p:nvSpPr>
          <p:spPr>
            <a:xfrm>
              <a:off x="2318369" y="1142881"/>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轮播</a:t>
              </a:r>
            </a:p>
          </p:txBody>
        </p:sp>
      </p:grpSp>
      <p:grpSp>
        <p:nvGrpSpPr>
          <p:cNvPr id="103" name="组合 102"/>
          <p:cNvGrpSpPr/>
          <p:nvPr/>
        </p:nvGrpSpPr>
        <p:grpSpPr>
          <a:xfrm>
            <a:off x="9050077" y="3949775"/>
            <a:ext cx="1074839" cy="571699"/>
            <a:chOff x="2142085" y="1036764"/>
            <a:chExt cx="1074839" cy="571699"/>
          </a:xfrm>
          <a:effectLst>
            <a:outerShdw blurRad="50800" dist="38100" dir="2700000" algn="tl" rotWithShape="0">
              <a:prstClr val="black">
                <a:alpha val="40000"/>
              </a:prstClr>
            </a:outerShdw>
          </a:effectLst>
        </p:grpSpPr>
        <p:sp>
          <p:nvSpPr>
            <p:cNvPr id="104" name="圆角矩形 103"/>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5" name="文本框 104"/>
            <p:cNvSpPr txBox="1"/>
            <p:nvPr/>
          </p:nvSpPr>
          <p:spPr>
            <a:xfrm>
              <a:off x="2318369" y="1142881"/>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折叠</a:t>
              </a:r>
            </a:p>
          </p:txBody>
        </p:sp>
      </p:grpSp>
      <p:grpSp>
        <p:nvGrpSpPr>
          <p:cNvPr id="106" name="组合 105"/>
          <p:cNvGrpSpPr/>
          <p:nvPr/>
        </p:nvGrpSpPr>
        <p:grpSpPr>
          <a:xfrm>
            <a:off x="10403996" y="3916851"/>
            <a:ext cx="1074839" cy="571699"/>
            <a:chOff x="2142085" y="1036764"/>
            <a:chExt cx="1074839" cy="571699"/>
          </a:xfrm>
          <a:effectLst>
            <a:outerShdw blurRad="50800" dist="38100" dir="2700000" algn="tl" rotWithShape="0">
              <a:prstClr val="black">
                <a:alpha val="40000"/>
              </a:prstClr>
            </a:outerShdw>
          </a:effectLst>
        </p:grpSpPr>
        <p:sp>
          <p:nvSpPr>
            <p:cNvPr id="107" name="圆角矩形 106"/>
            <p:cNvSpPr/>
            <p:nvPr/>
          </p:nvSpPr>
          <p:spPr>
            <a:xfrm>
              <a:off x="2142085" y="1036764"/>
              <a:ext cx="1074839" cy="57169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8" name="文本框 107"/>
            <p:cNvSpPr txBox="1"/>
            <p:nvPr/>
          </p:nvSpPr>
          <p:spPr>
            <a:xfrm>
              <a:off x="2318369" y="1142881"/>
              <a:ext cx="646331"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浮标</a:t>
              </a:r>
            </a:p>
          </p:txBody>
        </p:sp>
      </p:grpSp>
      <p:sp>
        <p:nvSpPr>
          <p:cNvPr id="109" name="矩形 108"/>
          <p:cNvSpPr/>
          <p:nvPr/>
        </p:nvSpPr>
        <p:spPr>
          <a:xfrm>
            <a:off x="2016087" y="5677564"/>
            <a:ext cx="5466476" cy="941568"/>
          </a:xfrm>
          <a:prstGeom prst="rect">
            <a:avLst/>
          </a:prstGeom>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110" name="矩形 109"/>
          <p:cNvSpPr/>
          <p:nvPr/>
        </p:nvSpPr>
        <p:spPr>
          <a:xfrm>
            <a:off x="2016087" y="4763268"/>
            <a:ext cx="5466476" cy="862135"/>
          </a:xfrm>
          <a:prstGeom prst="rect">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3656596" y="4925868"/>
            <a:ext cx="2031325"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基础布局组件</a:t>
            </a:r>
          </a:p>
        </p:txBody>
      </p:sp>
      <p:sp>
        <p:nvSpPr>
          <p:cNvPr id="112" name="文本框 111"/>
          <p:cNvSpPr txBox="1"/>
          <p:nvPr/>
        </p:nvSpPr>
        <p:spPr>
          <a:xfrm>
            <a:off x="3779383" y="5941295"/>
            <a:ext cx="1723549" cy="461665"/>
          </a:xfrm>
          <a:prstGeom prst="rect">
            <a:avLst/>
          </a:prstGeom>
          <a:noFill/>
          <a:effectLst>
            <a:outerShdw blurRad="50800" dist="38100" dir="2700000" algn="tl" rotWithShape="0">
              <a:prstClr val="black">
                <a:alpha val="40000"/>
              </a:prst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栅格化系统</a:t>
            </a:r>
          </a:p>
        </p:txBody>
      </p:sp>
      <p:sp>
        <p:nvSpPr>
          <p:cNvPr id="113" name="矩形 112"/>
          <p:cNvSpPr/>
          <p:nvPr/>
        </p:nvSpPr>
        <p:spPr>
          <a:xfrm>
            <a:off x="7667741" y="4763268"/>
            <a:ext cx="3944038" cy="1855864"/>
          </a:xfrm>
          <a:prstGeom prst="rect">
            <a:avLst/>
          </a:prstGeom>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4" name="文本框 113"/>
          <p:cNvSpPr txBox="1"/>
          <p:nvPr/>
        </p:nvSpPr>
        <p:spPr>
          <a:xfrm>
            <a:off x="9000348" y="5377262"/>
            <a:ext cx="1345240"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jQuery/</a:t>
            </a:r>
          </a:p>
          <a:p>
            <a:r>
              <a:rPr lang="en-US" altLang="zh-CN" sz="2400" dirty="0">
                <a:solidFill>
                  <a:schemeClr val="bg1"/>
                </a:solidFill>
                <a:latin typeface="微软雅黑" panose="020B0503020204020204" pitchFamily="34" charset="-122"/>
                <a:ea typeface="微软雅黑" panose="020B0503020204020204" pitchFamily="34" charset="-122"/>
              </a:rPr>
              <a:t>Angular</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29521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1580425" y="123598"/>
            <a:ext cx="5048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各种浏览器</a:t>
            </a:r>
          </a:p>
        </p:txBody>
      </p:sp>
      <p:pic>
        <p:nvPicPr>
          <p:cNvPr id="1126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348" y="1484784"/>
            <a:ext cx="12600397"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7354658"/>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29309"/>
            <a:ext cx="2082621"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BS</a:t>
            </a:r>
            <a:r>
              <a:rPr lang="zh-CN" altLang="en-US" sz="2800" b="1" dirty="0">
                <a:solidFill>
                  <a:schemeClr val="bg1"/>
                </a:solidFill>
                <a:latin typeface="微软雅黑" panose="020B0503020204020204" pitchFamily="34" charset="-122"/>
                <a:ea typeface="微软雅黑" panose="020B0503020204020204" pitchFamily="34" charset="-122"/>
              </a:rPr>
              <a:t>整体框架</a:t>
            </a:r>
          </a:p>
        </p:txBody>
      </p:sp>
      <p:sp>
        <p:nvSpPr>
          <p:cNvPr id="115" name="文本框 114"/>
          <p:cNvSpPr txBox="1"/>
          <p:nvPr/>
        </p:nvSpPr>
        <p:spPr>
          <a:xfrm>
            <a:off x="2745686" y="4032934"/>
            <a:ext cx="7008778" cy="1446550"/>
          </a:xfrm>
          <a:prstGeom prst="rect">
            <a:avLst/>
          </a:prstGeom>
          <a:noFill/>
        </p:spPr>
        <p:txBody>
          <a:bodyPr wrap="non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中国官网</a:t>
            </a:r>
            <a:endParaRPr lang="en-US" altLang="zh-CN" sz="4400" dirty="0">
              <a:solidFill>
                <a:schemeClr val="bg1"/>
              </a:solidFill>
              <a:latin typeface="微软雅黑" panose="020B0503020204020204" pitchFamily="34" charset="-122"/>
              <a:ea typeface="微软雅黑" panose="020B0503020204020204" pitchFamily="34" charset="-122"/>
            </a:endParaRPr>
          </a:p>
          <a:p>
            <a:r>
              <a:rPr lang="en-US" altLang="zh-CN" sz="4400" dirty="0">
                <a:solidFill>
                  <a:schemeClr val="bg1"/>
                </a:solidFill>
                <a:latin typeface="微软雅黑" panose="020B0503020204020204" pitchFamily="34" charset="-122"/>
                <a:ea typeface="微软雅黑" panose="020B0503020204020204" pitchFamily="34" charset="-122"/>
              </a:rPr>
              <a:t>http://www.bootcss.com/</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745686" y="1750136"/>
            <a:ext cx="7018268" cy="1446550"/>
          </a:xfrm>
          <a:prstGeom prst="rect">
            <a:avLst/>
          </a:prstGeom>
          <a:noFill/>
        </p:spPr>
        <p:txBody>
          <a:bodyPr wrap="none" rtlCol="0">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Bootstrap</a:t>
            </a:r>
            <a:r>
              <a:rPr lang="zh-CN" altLang="en-US" sz="4400" dirty="0">
                <a:solidFill>
                  <a:schemeClr val="bg1"/>
                </a:solidFill>
                <a:latin typeface="微软雅黑" panose="020B0503020204020204" pitchFamily="34" charset="-122"/>
                <a:ea typeface="微软雅黑" panose="020B0503020204020204" pitchFamily="34" charset="-122"/>
              </a:rPr>
              <a:t>官网</a:t>
            </a:r>
            <a:endParaRPr lang="en-US" altLang="zh-CN" sz="4400" dirty="0">
              <a:solidFill>
                <a:schemeClr val="bg1"/>
              </a:solidFill>
              <a:latin typeface="微软雅黑" panose="020B0503020204020204" pitchFamily="34" charset="-122"/>
              <a:ea typeface="微软雅黑" panose="020B0503020204020204" pitchFamily="34" charset="-122"/>
            </a:endParaRPr>
          </a:p>
          <a:p>
            <a:r>
              <a:rPr lang="en-US" altLang="zh-CN" sz="4400" dirty="0">
                <a:solidFill>
                  <a:schemeClr val="bg1"/>
                </a:solidFill>
                <a:latin typeface="微软雅黑" panose="020B0503020204020204" pitchFamily="34" charset="-122"/>
                <a:ea typeface="微软雅黑" panose="020B0503020204020204" pitchFamily="34" charset="-122"/>
              </a:rPr>
              <a:t>http://getbootstrap.com/</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7079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04434" y="1389530"/>
            <a:ext cx="10963452" cy="2800767"/>
          </a:xfrm>
          <a:prstGeom prst="rect">
            <a:avLst/>
          </a:prstGeom>
          <a:noFill/>
        </p:spPr>
        <p:txBody>
          <a:bodyPr wrap="square" rtlCol="0">
            <a:spAutoFit/>
          </a:bodyPr>
          <a:lstStyle/>
          <a:p>
            <a:pPr marL="342900" indent="-342900">
              <a:lnSpc>
                <a:spcPct val="200000"/>
              </a:lnSpc>
              <a:buFont typeface="Wingdings" panose="05000000000000000000" pitchFamily="2" charset="2"/>
              <a:buChar char="u"/>
            </a:pPr>
            <a:r>
              <a:rPr lang="en-US" altLang="zh-CN" sz="2200" b="1" dirty="0">
                <a:solidFill>
                  <a:schemeClr val="accent2"/>
                </a:solidFill>
                <a:latin typeface="微软雅黑" panose="020B0503020204020204" pitchFamily="34" charset="-122"/>
                <a:ea typeface="微软雅黑" panose="020B0503020204020204" pitchFamily="34" charset="-122"/>
              </a:rPr>
              <a:t>Download Bootstrap</a:t>
            </a:r>
            <a:r>
              <a:rPr lang="zh-CN" altLang="en-US" sz="2200" dirty="0">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下载 </a:t>
            </a:r>
            <a:r>
              <a:rPr lang="en-US" altLang="zh-CN" sz="2200" dirty="0">
                <a:solidFill>
                  <a:schemeClr val="bg1"/>
                </a:solidFill>
                <a:latin typeface="微软雅黑" panose="020B0503020204020204" pitchFamily="34" charset="-122"/>
                <a:ea typeface="微软雅黑" panose="020B0503020204020204" pitchFamily="34" charset="-122"/>
              </a:rPr>
              <a:t>Bootstrap</a:t>
            </a:r>
            <a:r>
              <a:rPr lang="zh-CN" altLang="en-US" sz="2200" dirty="0">
                <a:solidFill>
                  <a:schemeClr val="bg1"/>
                </a:solidFill>
                <a:latin typeface="微软雅黑" panose="020B0503020204020204" pitchFamily="34" charset="-122"/>
                <a:ea typeface="微软雅黑" panose="020B0503020204020204" pitchFamily="34" charset="-122"/>
              </a:rPr>
              <a:t>。点击该按钮，您可以下载 </a:t>
            </a:r>
            <a:r>
              <a:rPr lang="en-US" altLang="zh-CN" sz="2200" dirty="0">
                <a:solidFill>
                  <a:schemeClr val="bg1"/>
                </a:solidFill>
                <a:latin typeface="微软雅黑" panose="020B0503020204020204" pitchFamily="34" charset="-122"/>
                <a:ea typeface="微软雅黑" panose="020B0503020204020204" pitchFamily="34" charset="-122"/>
              </a:rPr>
              <a:t>Bootstrap CSS</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JavaScript </a:t>
            </a:r>
            <a:r>
              <a:rPr lang="zh-CN" altLang="en-US" sz="2200" dirty="0">
                <a:solidFill>
                  <a:schemeClr val="bg1"/>
                </a:solidFill>
                <a:latin typeface="微软雅黑" panose="020B0503020204020204" pitchFamily="34" charset="-122"/>
                <a:ea typeface="微软雅黑" panose="020B0503020204020204" pitchFamily="34" charset="-122"/>
              </a:rPr>
              <a:t>和字体的预编译的压缩版本。不包含文档和最初的源代码文件。</a:t>
            </a:r>
          </a:p>
          <a:p>
            <a:pPr marL="342900" indent="-342900">
              <a:lnSpc>
                <a:spcPct val="200000"/>
              </a:lnSpc>
              <a:buFont typeface="Wingdings" panose="05000000000000000000" pitchFamily="2" charset="2"/>
              <a:buChar char="u"/>
            </a:pPr>
            <a:r>
              <a:rPr lang="en-US" altLang="zh-CN" sz="2200" b="1" dirty="0">
                <a:solidFill>
                  <a:schemeClr val="accent2"/>
                </a:solidFill>
                <a:latin typeface="微软雅黑" panose="020B0503020204020204" pitchFamily="34" charset="-122"/>
                <a:ea typeface="微软雅黑" panose="020B0503020204020204" pitchFamily="34" charset="-122"/>
              </a:rPr>
              <a:t>Download Source</a:t>
            </a:r>
            <a:r>
              <a:rPr lang="zh-CN" altLang="en-US" sz="2200" dirty="0">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下载源代码。点击该按钮，您可以直接从 </a:t>
            </a:r>
            <a:r>
              <a:rPr lang="en-US" altLang="zh-CN" sz="2200" dirty="0">
                <a:solidFill>
                  <a:schemeClr val="bg1"/>
                </a:solidFill>
                <a:latin typeface="微软雅黑" panose="020B0503020204020204" pitchFamily="34" charset="-122"/>
                <a:ea typeface="微软雅黑" panose="020B0503020204020204" pitchFamily="34" charset="-122"/>
              </a:rPr>
              <a:t>from </a:t>
            </a:r>
            <a:r>
              <a:rPr lang="zh-CN" altLang="en-US" sz="2200" dirty="0">
                <a:solidFill>
                  <a:schemeClr val="bg1"/>
                </a:solidFill>
                <a:latin typeface="微软雅黑" panose="020B0503020204020204" pitchFamily="34" charset="-122"/>
                <a:ea typeface="微软雅黑" panose="020B0503020204020204" pitchFamily="34" charset="-122"/>
              </a:rPr>
              <a:t>上得到最新的 </a:t>
            </a:r>
            <a:r>
              <a:rPr lang="en-US" altLang="zh-CN" sz="2200" dirty="0">
                <a:solidFill>
                  <a:schemeClr val="bg1"/>
                </a:solidFill>
                <a:latin typeface="微软雅黑" panose="020B0503020204020204" pitchFamily="34" charset="-122"/>
                <a:ea typeface="微软雅黑" panose="020B0503020204020204" pitchFamily="34" charset="-122"/>
              </a:rPr>
              <a:t>Bootstrap LESS </a:t>
            </a:r>
            <a:r>
              <a:rPr lang="zh-CN" altLang="en-US" sz="2200" dirty="0">
                <a:solidFill>
                  <a:schemeClr val="bg1"/>
                </a:solidFill>
                <a:latin typeface="微软雅黑" panose="020B0503020204020204" pitchFamily="34" charset="-122"/>
                <a:ea typeface="微软雅黑" panose="020B0503020204020204" pitchFamily="34" charset="-122"/>
              </a:rPr>
              <a:t>和 </a:t>
            </a:r>
            <a:r>
              <a:rPr lang="en-US" altLang="zh-CN" sz="2200" dirty="0">
                <a:solidFill>
                  <a:schemeClr val="bg1"/>
                </a:solidFill>
                <a:latin typeface="微软雅黑" panose="020B0503020204020204" pitchFamily="34" charset="-122"/>
                <a:ea typeface="微软雅黑" panose="020B0503020204020204" pitchFamily="34" charset="-122"/>
              </a:rPr>
              <a:t>JavaScript </a:t>
            </a:r>
            <a:r>
              <a:rPr lang="zh-CN" altLang="en-US" sz="2200" dirty="0">
                <a:solidFill>
                  <a:schemeClr val="bg1"/>
                </a:solidFill>
                <a:latin typeface="微软雅黑" panose="020B0503020204020204" pitchFamily="34" charset="-122"/>
                <a:ea typeface="微软雅黑" panose="020B0503020204020204" pitchFamily="34" charset="-122"/>
              </a:rPr>
              <a:t>源代码。</a:t>
            </a:r>
          </a:p>
        </p:txBody>
      </p:sp>
      <p:sp>
        <p:nvSpPr>
          <p:cNvPr id="3" name="矩形 2"/>
          <p:cNvSpPr/>
          <p:nvPr/>
        </p:nvSpPr>
        <p:spPr>
          <a:xfrm>
            <a:off x="1558494" y="109248"/>
            <a:ext cx="3411511" cy="523220"/>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Bootstrap</a:t>
            </a:r>
            <a:r>
              <a:rPr lang="zh-CN" altLang="en-US" sz="2800" b="1" dirty="0">
                <a:solidFill>
                  <a:schemeClr val="bg1"/>
                </a:solidFill>
                <a:latin typeface="微软雅黑" panose="020B0503020204020204" pitchFamily="34" charset="-122"/>
                <a:ea typeface="微软雅黑" panose="020B0503020204020204" pitchFamily="34" charset="-122"/>
              </a:rPr>
              <a:t>环境安装</a:t>
            </a:r>
          </a:p>
        </p:txBody>
      </p:sp>
    </p:spTree>
    <p:extLst>
      <p:ext uri="{BB962C8B-B14F-4D97-AF65-F5344CB8AC3E}">
        <p14:creationId xmlns:p14="http://schemas.microsoft.com/office/powerpoint/2010/main" val="177479131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434" y="0"/>
            <a:ext cx="10749367" cy="1335314"/>
          </a:xfrm>
        </p:spPr>
        <p:txBody>
          <a:bodyPr anchor="ctr">
            <a:normAutofit/>
          </a:bodyPr>
          <a:lstStyle/>
          <a:p>
            <a:r>
              <a:rPr lang="zh-CN" altLang="en-US" sz="4000" b="1" dirty="0">
                <a:latin typeface="微软雅黑" panose="020B0503020204020204" pitchFamily="34" charset="-122"/>
                <a:ea typeface="微软雅黑" panose="020B0503020204020204" pitchFamily="34" charset="-122"/>
              </a:rPr>
              <a:t>预编译的</a:t>
            </a:r>
            <a:r>
              <a:rPr lang="en-US" altLang="zh-CN" sz="4000" b="1" dirty="0">
                <a:latin typeface="微软雅黑" panose="020B0503020204020204" pitchFamily="34" charset="-122"/>
                <a:ea typeface="微软雅黑" panose="020B0503020204020204" pitchFamily="34" charset="-122"/>
              </a:rPr>
              <a:t>Bootstrap</a:t>
            </a:r>
            <a:endParaRPr lang="zh-CN" altLang="en-US" sz="40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91519" y="1257231"/>
            <a:ext cx="10963452" cy="540341"/>
          </a:xfrm>
          <a:prstGeom prst="rect">
            <a:avLst/>
          </a:prstGeom>
          <a:noFill/>
        </p:spPr>
        <p:txBody>
          <a:bodyPr wrap="square" rtlCol="0">
            <a:spAutoFit/>
          </a:bodyPr>
          <a:lstStyle/>
          <a:p>
            <a:pPr marL="0" lvl="1">
              <a:lnSpc>
                <a:spcPct val="150000"/>
              </a:lnSpc>
            </a:pPr>
            <a:r>
              <a:rPr lang="zh-CN" altLang="en-US" sz="2200" b="1" u="sng" dirty="0">
                <a:solidFill>
                  <a:schemeClr val="bg1"/>
                </a:solidFill>
                <a:latin typeface="微软雅黑" panose="020B0503020204020204" pitchFamily="34" charset="-122"/>
                <a:ea typeface="微软雅黑" panose="020B0503020204020204" pitchFamily="34" charset="-122"/>
              </a:rPr>
              <a:t>下载预编译版本，解压</a:t>
            </a:r>
            <a:r>
              <a:rPr lang="en-US" altLang="zh-CN" sz="2200" b="1" u="sng" dirty="0">
                <a:solidFill>
                  <a:schemeClr val="bg1"/>
                </a:solidFill>
                <a:latin typeface="微软雅黑" panose="020B0503020204020204" pitchFamily="34" charset="-122"/>
                <a:ea typeface="微软雅黑" panose="020B0503020204020204" pitchFamily="34" charset="-122"/>
              </a:rPr>
              <a:t>ZIP</a:t>
            </a:r>
            <a:r>
              <a:rPr lang="zh-CN" altLang="en-US" sz="2200" b="1" u="sng" dirty="0">
                <a:solidFill>
                  <a:schemeClr val="bg1"/>
                </a:solidFill>
                <a:latin typeface="微软雅黑" panose="020B0503020204020204" pitchFamily="34" charset="-122"/>
                <a:ea typeface="微软雅黑" panose="020B0503020204020204" pitchFamily="34" charset="-122"/>
              </a:rPr>
              <a:t>文件，看到下面的文件</a:t>
            </a:r>
            <a:r>
              <a:rPr lang="en-US" altLang="zh-CN" sz="2200" b="1" u="sng" dirty="0">
                <a:solidFill>
                  <a:schemeClr val="bg1"/>
                </a:solidFill>
                <a:latin typeface="微软雅黑" panose="020B0503020204020204" pitchFamily="34" charset="-122"/>
                <a:ea typeface="微软雅黑" panose="020B0503020204020204" pitchFamily="34" charset="-122"/>
              </a:rPr>
              <a:t>/</a:t>
            </a:r>
            <a:r>
              <a:rPr lang="zh-CN" altLang="en-US" sz="2200" b="1" u="sng" dirty="0">
                <a:solidFill>
                  <a:schemeClr val="bg1"/>
                </a:solidFill>
                <a:latin typeface="微软雅黑" panose="020B0503020204020204" pitchFamily="34" charset="-122"/>
                <a:ea typeface="微软雅黑" panose="020B0503020204020204" pitchFamily="34" charset="-122"/>
              </a:rPr>
              <a:t>目录结果：</a:t>
            </a:r>
            <a:endParaRPr lang="en-US" altLang="zh-CN" sz="2200" b="1" u="sng" dirty="0">
              <a:solidFill>
                <a:schemeClr val="bg1"/>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283029" y="1929871"/>
            <a:ext cx="11286671" cy="4829744"/>
          </a:xfrm>
        </p:spPr>
        <p:txBody>
          <a:bodyPr>
            <a:noAutofit/>
          </a:bodyPr>
          <a:lstStyle/>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bootstrap/</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a:t>
            </a:r>
            <a:r>
              <a:rPr lang="en-US" altLang="zh-CN" sz="2400" i="1" dirty="0" err="1">
                <a:solidFill>
                  <a:schemeClr val="bg1"/>
                </a:solidFill>
                <a:latin typeface="微软雅黑" panose="020B0503020204020204" pitchFamily="34" charset="-122"/>
                <a:ea typeface="微软雅黑" panose="020B0503020204020204" pitchFamily="34" charset="-122"/>
                <a:cs typeface="Meiryo" panose="020B0604030504040204" pitchFamily="34" charset="-128"/>
              </a:rPr>
              <a:t>css</a:t>
            </a: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a:t>
            </a:r>
            <a:r>
              <a:rPr lang="zh-CN" altLang="en-US"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（内置各种样式）</a:t>
            </a:r>
            <a:endPar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endParaRP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bootstrap.css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bootstrap.min.css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bootstrap-theme.css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bootstrap-theme.min.css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a:t>
            </a:r>
            <a:r>
              <a:rPr lang="en-US" altLang="zh-CN" sz="2400" i="1" dirty="0" err="1">
                <a:solidFill>
                  <a:schemeClr val="bg1"/>
                </a:solidFill>
                <a:latin typeface="微软雅黑" panose="020B0503020204020204" pitchFamily="34" charset="-122"/>
                <a:ea typeface="微软雅黑" panose="020B0503020204020204" pitchFamily="34" charset="-122"/>
                <a:cs typeface="Meiryo" panose="020B0604030504040204" pitchFamily="34" charset="-128"/>
              </a:rPr>
              <a:t>js</a:t>
            </a: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a:t>
            </a:r>
            <a:r>
              <a:rPr lang="zh-CN" altLang="en-US"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（内置各种组件、事件）</a:t>
            </a:r>
            <a:endPar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endParaRP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bootstrap.js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bootstrap.min.js</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a:t>
            </a:r>
            <a:r>
              <a:rPr lang="en-US" altLang="zh-CN" sz="2400" i="1" dirty="0" err="1">
                <a:solidFill>
                  <a:schemeClr val="bg1"/>
                </a:solidFill>
                <a:latin typeface="微软雅黑" panose="020B0503020204020204" pitchFamily="34" charset="-122"/>
                <a:ea typeface="微软雅黑" panose="020B0503020204020204" pitchFamily="34" charset="-122"/>
                <a:cs typeface="Meiryo" panose="020B0604030504040204" pitchFamily="34" charset="-128"/>
              </a:rPr>
              <a:t>img</a:t>
            </a: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a:t>
            </a:r>
            <a:r>
              <a:rPr lang="zh-CN" altLang="en-US"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（各种图片、图标）</a:t>
            </a:r>
            <a:endPar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endParaRP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glyphicons-halflings-white.png</a:t>
            </a:r>
          </a:p>
          <a:p>
            <a:pPr>
              <a:lnSpc>
                <a:spcPts val="1000"/>
              </a:lnSpc>
            </a:pPr>
            <a:r>
              <a:rPr lang="en-US" altLang="zh-CN" sz="2400" i="1" dirty="0">
                <a:solidFill>
                  <a:schemeClr val="bg1"/>
                </a:solidFill>
                <a:latin typeface="微软雅黑" panose="020B0503020204020204" pitchFamily="34" charset="-122"/>
                <a:ea typeface="微软雅黑" panose="020B0503020204020204" pitchFamily="34" charset="-122"/>
                <a:cs typeface="Meiryo" panose="020B0604030504040204" pitchFamily="34" charset="-128"/>
              </a:rPr>
              <a:t>    |     |---- glyphicons-halflings.png</a:t>
            </a:r>
          </a:p>
        </p:txBody>
      </p:sp>
      <p:sp>
        <p:nvSpPr>
          <p:cNvPr id="7" name="Rectangle 7"/>
          <p:cNvSpPr/>
          <p:nvPr/>
        </p:nvSpPr>
        <p:spPr>
          <a:xfrm>
            <a:off x="604434" y="2129152"/>
            <a:ext cx="4927537" cy="395276"/>
          </a:xfrm>
          <a:prstGeom prst="rect">
            <a:avLst/>
          </a:prstGeom>
          <a:noFill/>
          <a:ln w="28575" cmpd="sng">
            <a:solidFill>
              <a:srgbClr val="FF0000"/>
            </a:solidFill>
            <a:prstDash val="solid"/>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solidFill>
                <a:srgbClr val="0070C0"/>
              </a:solidFill>
              <a:latin typeface="微软雅黑" pitchFamily="34" charset="-122"/>
              <a:ea typeface="微软雅黑" pitchFamily="34" charset="-122"/>
            </a:endParaRPr>
          </a:p>
        </p:txBody>
      </p:sp>
      <p:sp>
        <p:nvSpPr>
          <p:cNvPr id="8" name="Rectangle 7"/>
          <p:cNvSpPr/>
          <p:nvPr/>
        </p:nvSpPr>
        <p:spPr>
          <a:xfrm>
            <a:off x="783810" y="4182903"/>
            <a:ext cx="4927537" cy="395276"/>
          </a:xfrm>
          <a:prstGeom prst="rect">
            <a:avLst/>
          </a:prstGeom>
          <a:noFill/>
          <a:ln w="28575" cmpd="sng">
            <a:solidFill>
              <a:srgbClr val="FF0000"/>
            </a:solidFill>
            <a:prstDash val="solid"/>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solidFill>
                <a:srgbClr val="0070C0"/>
              </a:solidFill>
              <a:latin typeface="微软雅黑" pitchFamily="34" charset="-122"/>
              <a:ea typeface="微软雅黑" pitchFamily="34" charset="-122"/>
            </a:endParaRPr>
          </a:p>
        </p:txBody>
      </p:sp>
      <p:sp>
        <p:nvSpPr>
          <p:cNvPr id="9" name="Rectangle 7"/>
          <p:cNvSpPr/>
          <p:nvPr/>
        </p:nvSpPr>
        <p:spPr>
          <a:xfrm>
            <a:off x="783809" y="5373287"/>
            <a:ext cx="4927537" cy="395276"/>
          </a:xfrm>
          <a:prstGeom prst="rect">
            <a:avLst/>
          </a:prstGeom>
          <a:noFill/>
          <a:ln w="28575" cmpd="sng">
            <a:solidFill>
              <a:srgbClr val="FF0000"/>
            </a:solidFill>
            <a:prstDash val="solid"/>
          </a:ln>
          <a:effectLst>
            <a:outerShdw blurRad="50800" dist="381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b="1"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1180703321"/>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2351088" y="2274888"/>
            <a:ext cx="2393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1">
                <a:ea typeface="楷体_GB2312" panose="02010609030101010101" pitchFamily="49" charset="-122"/>
              </a:rPr>
              <a:t>您可以</a:t>
            </a:r>
            <a:r>
              <a:rPr lang="zh-CN" altLang="en-US" b="1">
                <a:latin typeface="楷体_GB2312" panose="02010609030101010101" pitchFamily="49" charset="-122"/>
                <a:ea typeface="楷体_GB2312" panose="02010609030101010101" pitchFamily="49" charset="-122"/>
              </a:rPr>
              <a:t>创作演绎作品 </a:t>
            </a:r>
          </a:p>
        </p:txBody>
      </p:sp>
      <p:sp>
        <p:nvSpPr>
          <p:cNvPr id="40963" name="Rectangle 6"/>
          <p:cNvSpPr>
            <a:spLocks noChangeArrowheads="1"/>
          </p:cNvSpPr>
          <p:nvPr/>
        </p:nvSpPr>
        <p:spPr bwMode="auto">
          <a:xfrm>
            <a:off x="2351088" y="2635250"/>
            <a:ext cx="5880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1">
                <a:latin typeface="楷体_GB2312" panose="02010609030101010101" pitchFamily="49" charset="-122"/>
                <a:ea typeface="楷体_GB2312" panose="02010609030101010101" pitchFamily="49" charset="-122"/>
              </a:rPr>
              <a:t>您必须按照作者或者许可人指定的方式对作品进行署名 </a:t>
            </a:r>
          </a:p>
        </p:txBody>
      </p:sp>
      <p:sp>
        <p:nvSpPr>
          <p:cNvPr id="40964" name="Rectangle 7"/>
          <p:cNvSpPr>
            <a:spLocks noChangeArrowheads="1"/>
          </p:cNvSpPr>
          <p:nvPr/>
        </p:nvSpPr>
        <p:spPr bwMode="auto">
          <a:xfrm>
            <a:off x="2351088" y="2995613"/>
            <a:ext cx="3270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1">
                <a:ea typeface="楷体_GB2312" panose="02010609030101010101" pitchFamily="49" charset="-122"/>
              </a:rPr>
              <a:t>您不得将本作品用于商业目的 </a:t>
            </a:r>
          </a:p>
        </p:txBody>
      </p:sp>
      <p:pic>
        <p:nvPicPr>
          <p:cNvPr id="4096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 y="660363"/>
            <a:ext cx="17212810" cy="8664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8" name="标题 1"/>
          <p:cNvSpPr txBox="1">
            <a:spLocks noChangeArrowheads="1"/>
          </p:cNvSpPr>
          <p:nvPr/>
        </p:nvSpPr>
        <p:spPr bwMode="auto">
          <a:xfrm>
            <a:off x="1668965" y="83906"/>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基本模板</a:t>
            </a:r>
          </a:p>
        </p:txBody>
      </p:sp>
    </p:spTree>
    <p:extLst>
      <p:ext uri="{BB962C8B-B14F-4D97-AF65-F5344CB8AC3E}">
        <p14:creationId xmlns:p14="http://schemas.microsoft.com/office/powerpoint/2010/main" val="2579895865"/>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706253" y="161967"/>
            <a:ext cx="852285"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DTD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976910" y="1081956"/>
            <a:ext cx="3052310" cy="461665"/>
          </a:xfrm>
          <a:prstGeom prst="rect">
            <a:avLst/>
          </a:prstGeom>
          <a:noFill/>
        </p:spPr>
        <p:txBody>
          <a:bodyPr wrap="none" rtlCol="0">
            <a:spAutoFit/>
          </a:bodyPr>
          <a:lstStyle/>
          <a:p>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&lt;!DOCTYPE html&gt;</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7" name="文本框 116"/>
          <p:cNvSpPr txBox="1"/>
          <p:nvPr/>
        </p:nvSpPr>
        <p:spPr>
          <a:xfrm>
            <a:off x="1127125" y="1747483"/>
            <a:ext cx="11205183" cy="1569660"/>
          </a:xfrm>
          <a:prstGeom prst="rect">
            <a:avLst/>
          </a:prstGeom>
          <a:noFill/>
        </p:spPr>
        <p:txBody>
          <a:bodyPr wrap="none" rtlCol="0">
            <a:spAutoFit/>
          </a:bodyPr>
          <a:lstStyle/>
          <a:p>
            <a:pPr>
              <a:lnSpc>
                <a:spcPct val="200000"/>
              </a:lnSpc>
            </a:pPr>
            <a:r>
              <a:rPr lang="en-US" altLang="zh-CN" sz="2400" b="1" dirty="0">
                <a:solidFill>
                  <a:schemeClr val="bg1"/>
                </a:solidFill>
                <a:latin typeface="微软雅黑" panose="020B0503020204020204" pitchFamily="34" charset="-122"/>
                <a:ea typeface="微软雅黑" panose="020B0503020204020204" pitchFamily="34" charset="-122"/>
              </a:rPr>
              <a:t>DOCTYPE</a:t>
            </a:r>
            <a:r>
              <a:rPr lang="zh-CN" altLang="en-US" sz="2400" b="1" dirty="0">
                <a:solidFill>
                  <a:schemeClr val="bg1"/>
                </a:solidFill>
                <a:latin typeface="微软雅黑" panose="020B0503020204020204" pitchFamily="34" charset="-122"/>
                <a:ea typeface="微软雅黑" panose="020B0503020204020204" pitchFamily="34" charset="-122"/>
              </a:rPr>
              <a:t>标签是一种标准通用标记语言的文档类型声明，它的目的是要告诉标准</a:t>
            </a:r>
            <a:endParaRPr lang="en-US" altLang="zh-CN" sz="2400" b="1" dirty="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2400" b="1" dirty="0">
                <a:solidFill>
                  <a:schemeClr val="bg1"/>
                </a:solidFill>
                <a:latin typeface="微软雅黑" panose="020B0503020204020204" pitchFamily="34" charset="-122"/>
                <a:ea typeface="微软雅黑" panose="020B0503020204020204" pitchFamily="34" charset="-122"/>
              </a:rPr>
              <a:t>通用标记语言解析器，它应该使用什么样的文档类型定义（</a:t>
            </a:r>
            <a:r>
              <a:rPr lang="en-US" altLang="zh-CN" sz="2400" b="1" dirty="0">
                <a:solidFill>
                  <a:schemeClr val="bg1"/>
                </a:solidFill>
                <a:latin typeface="微软雅黑" panose="020B0503020204020204" pitchFamily="34" charset="-122"/>
                <a:ea typeface="微软雅黑" panose="020B0503020204020204" pitchFamily="34" charset="-122"/>
              </a:rPr>
              <a:t>DTD</a:t>
            </a:r>
            <a:r>
              <a:rPr lang="zh-CN" altLang="en-US" sz="2400" b="1" dirty="0">
                <a:solidFill>
                  <a:schemeClr val="bg1"/>
                </a:solidFill>
                <a:latin typeface="微软雅黑" panose="020B0503020204020204" pitchFamily="34" charset="-122"/>
                <a:ea typeface="微软雅黑" panose="020B0503020204020204" pitchFamily="34" charset="-122"/>
              </a:rPr>
              <a:t>）来解析文档。</a:t>
            </a:r>
          </a:p>
        </p:txBody>
      </p:sp>
      <p:sp>
        <p:nvSpPr>
          <p:cNvPr id="2" name="矩形 1"/>
          <p:cNvSpPr/>
          <p:nvPr/>
        </p:nvSpPr>
        <p:spPr>
          <a:xfrm>
            <a:off x="976910" y="4509120"/>
            <a:ext cx="9019892" cy="523220"/>
          </a:xfrm>
          <a:prstGeom prst="rect">
            <a:avLst/>
          </a:prstGeom>
        </p:spPr>
        <p:txBody>
          <a:bodyPr wrap="square">
            <a:spAutoFit/>
          </a:bodyPr>
          <a:lstStyle/>
          <a:p>
            <a:r>
              <a:rPr lang="zh-CN" altLang="en-US" sz="2800" dirty="0">
                <a:solidFill>
                  <a:schemeClr val="bg1"/>
                </a:solidFill>
              </a:rPr>
              <a:t> &lt;meta http-equiv="X-UA-Compatible" content="IE=edge"&gt;</a:t>
            </a:r>
          </a:p>
        </p:txBody>
      </p:sp>
    </p:spTree>
    <p:extLst>
      <p:ext uri="{BB962C8B-B14F-4D97-AF65-F5344CB8AC3E}">
        <p14:creationId xmlns:p14="http://schemas.microsoft.com/office/powerpoint/2010/main" val="3554585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2149819"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&lt;!DOCTYPE&gt;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412694" y="2555913"/>
            <a:ext cx="300082" cy="369332"/>
          </a:xfrm>
          <a:prstGeom prst="rect">
            <a:avLst/>
          </a:prstGeom>
          <a:noFill/>
        </p:spPr>
        <p:txBody>
          <a:bodyPr wrap="none" rtlCol="0">
            <a:spAutoFit/>
          </a:bodyPr>
          <a:lstStyle/>
          <a:p>
            <a:r>
              <a:rPr lang="en-US" altLang="zh-CN" dirty="0"/>
              <a:t>&lt;</a:t>
            </a:r>
            <a:endParaRPr lang="zh-CN" altLang="en-US" dirty="0"/>
          </a:p>
        </p:txBody>
      </p:sp>
      <p:pic>
        <p:nvPicPr>
          <p:cNvPr id="4" name="图片 3"/>
          <p:cNvPicPr>
            <a:picLocks noChangeAspect="1"/>
          </p:cNvPicPr>
          <p:nvPr/>
        </p:nvPicPr>
        <p:blipFill>
          <a:blip r:embed="rId3"/>
          <a:stretch>
            <a:fillRect/>
          </a:stretch>
        </p:blipFill>
        <p:spPr>
          <a:xfrm>
            <a:off x="0" y="850532"/>
            <a:ext cx="8747393" cy="6007468"/>
          </a:xfrm>
          <a:prstGeom prst="rect">
            <a:avLst/>
          </a:prstGeom>
        </p:spPr>
      </p:pic>
      <p:sp>
        <p:nvSpPr>
          <p:cNvPr id="3" name="矩形 2"/>
          <p:cNvSpPr/>
          <p:nvPr/>
        </p:nvSpPr>
        <p:spPr>
          <a:xfrm>
            <a:off x="8747393" y="850532"/>
            <a:ext cx="3444607" cy="1705403"/>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要使用可以触发各浏览器“标准</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模式”的</a:t>
            </a:r>
            <a:r>
              <a:rPr lang="en-US" altLang="zh-CN" dirty="0">
                <a:solidFill>
                  <a:schemeClr val="bg1"/>
                </a:solidFill>
                <a:latin typeface="微软雅黑" panose="020B0503020204020204" pitchFamily="34" charset="-122"/>
                <a:ea typeface="微软雅黑" panose="020B0503020204020204" pitchFamily="34" charset="-122"/>
              </a:rPr>
              <a:t>DTD</a:t>
            </a:r>
            <a:r>
              <a:rPr lang="zh-CN" altLang="en-US" dirty="0">
                <a:solidFill>
                  <a:schemeClr val="bg1"/>
                </a:solidFill>
                <a:latin typeface="微软雅黑" panose="020B0503020204020204" pitchFamily="34" charset="-122"/>
                <a:ea typeface="微软雅黑" panose="020B0503020204020204" pitchFamily="34" charset="-122"/>
              </a:rPr>
              <a:t>，并书写符合规范</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的代码，以保证您的页面在各浏</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览器中可以最大程度的兼容</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912516" y="3003848"/>
            <a:ext cx="2916055"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&lt;!DOCTYPE html&gt;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302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48543" y="0"/>
            <a:ext cx="8800420" cy="740229"/>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浏览器</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设备支持</a:t>
            </a:r>
          </a:p>
        </p:txBody>
      </p:sp>
      <p:sp>
        <p:nvSpPr>
          <p:cNvPr id="4" name="文本框 3"/>
          <p:cNvSpPr txBox="1"/>
          <p:nvPr/>
        </p:nvSpPr>
        <p:spPr>
          <a:xfrm>
            <a:off x="604434" y="1389530"/>
            <a:ext cx="10963452" cy="1048172"/>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zh-CN" sz="2200" dirty="0">
                <a:solidFill>
                  <a:schemeClr val="bg1"/>
                </a:solidFill>
                <a:latin typeface="微软雅黑" panose="020B0503020204020204" pitchFamily="34" charset="-122"/>
                <a:ea typeface="微软雅黑" panose="020B0503020204020204" pitchFamily="34" charset="-122"/>
              </a:rPr>
              <a:t>可以在最新的桌面系统和移动端浏览器中很好的工作。旧的浏览器可能无法很好的支持。下表为</a:t>
            </a:r>
            <a:r>
              <a:rPr lang="en-US" altLang="zh-CN" sz="2200" dirty="0">
                <a:solidFill>
                  <a:schemeClr val="bg1"/>
                </a:solidFill>
                <a:latin typeface="微软雅黑" panose="020B0503020204020204" pitchFamily="34" charset="-122"/>
                <a:ea typeface="微软雅黑" panose="020B0503020204020204" pitchFamily="34" charset="-122"/>
              </a:rPr>
              <a:t> Bootstrap </a:t>
            </a:r>
            <a:r>
              <a:rPr lang="zh-CN" altLang="zh-CN" sz="2200" dirty="0">
                <a:solidFill>
                  <a:schemeClr val="bg1"/>
                </a:solidFill>
                <a:latin typeface="微软雅黑" panose="020B0503020204020204" pitchFamily="34" charset="-122"/>
                <a:ea typeface="微软雅黑" panose="020B0503020204020204" pitchFamily="34" charset="-122"/>
              </a:rPr>
              <a:t>支持最新版本的浏览器和平台：</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168445539"/>
              </p:ext>
            </p:extLst>
          </p:nvPr>
        </p:nvGraphicFramePr>
        <p:xfrm>
          <a:off x="772887" y="2680251"/>
          <a:ext cx="10700658" cy="2936780"/>
        </p:xfrm>
        <a:graphic>
          <a:graphicData uri="http://schemas.openxmlformats.org/drawingml/2006/table">
            <a:tbl>
              <a:tblPr firstRow="1" bandRow="1">
                <a:tableStyleId>{5C22544A-7EE6-4342-B048-85BDC9FD1C3A}</a:tableStyleId>
              </a:tblPr>
              <a:tblGrid>
                <a:gridCol w="1783443">
                  <a:extLst>
                    <a:ext uri="{9D8B030D-6E8A-4147-A177-3AD203B41FA5}">
                      <a16:colId xmlns:a16="http://schemas.microsoft.com/office/drawing/2014/main" val="20000"/>
                    </a:ext>
                  </a:extLst>
                </a:gridCol>
                <a:gridCol w="1783443">
                  <a:extLst>
                    <a:ext uri="{9D8B030D-6E8A-4147-A177-3AD203B41FA5}">
                      <a16:colId xmlns:a16="http://schemas.microsoft.com/office/drawing/2014/main" val="20001"/>
                    </a:ext>
                  </a:extLst>
                </a:gridCol>
                <a:gridCol w="1783443">
                  <a:extLst>
                    <a:ext uri="{9D8B030D-6E8A-4147-A177-3AD203B41FA5}">
                      <a16:colId xmlns:a16="http://schemas.microsoft.com/office/drawing/2014/main" val="20002"/>
                    </a:ext>
                  </a:extLst>
                </a:gridCol>
                <a:gridCol w="1783443">
                  <a:extLst>
                    <a:ext uri="{9D8B030D-6E8A-4147-A177-3AD203B41FA5}">
                      <a16:colId xmlns:a16="http://schemas.microsoft.com/office/drawing/2014/main" val="20003"/>
                    </a:ext>
                  </a:extLst>
                </a:gridCol>
                <a:gridCol w="1783443">
                  <a:extLst>
                    <a:ext uri="{9D8B030D-6E8A-4147-A177-3AD203B41FA5}">
                      <a16:colId xmlns:a16="http://schemas.microsoft.com/office/drawing/2014/main" val="20004"/>
                    </a:ext>
                  </a:extLst>
                </a:gridCol>
                <a:gridCol w="1783443">
                  <a:extLst>
                    <a:ext uri="{9D8B030D-6E8A-4147-A177-3AD203B41FA5}">
                      <a16:colId xmlns:a16="http://schemas.microsoft.com/office/drawing/2014/main" val="20005"/>
                    </a:ext>
                  </a:extLst>
                </a:gridCol>
              </a:tblGrid>
              <a:tr h="587356">
                <a:tc>
                  <a:txBody>
                    <a:bodyPr/>
                    <a:lstStyle/>
                    <a:p>
                      <a:pPr>
                        <a:lnSpc>
                          <a:spcPct val="150000"/>
                        </a:lnSpc>
                      </a:pP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Chrome</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Firefox</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IE</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Opera</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Safari</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587356">
                <a:tc>
                  <a:txBody>
                    <a:bodyPr/>
                    <a:lstStyle/>
                    <a:p>
                      <a:pPr>
                        <a:lnSpc>
                          <a:spcPct val="150000"/>
                        </a:lnSpc>
                      </a:pPr>
                      <a:r>
                        <a:rPr lang="en-US" altLang="zh-CN" dirty="0">
                          <a:latin typeface="微软雅黑" panose="020B0503020204020204" pitchFamily="34" charset="-122"/>
                          <a:ea typeface="微软雅黑" panose="020B0503020204020204" pitchFamily="34" charset="-122"/>
                        </a:rPr>
                        <a:t>Android</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587356">
                <a:tc>
                  <a:txBody>
                    <a:bodyPr/>
                    <a:lstStyle/>
                    <a:p>
                      <a:pPr>
                        <a:lnSpc>
                          <a:spcPct val="150000"/>
                        </a:lnSpc>
                      </a:pPr>
                      <a:r>
                        <a:rPr lang="en-US" altLang="zh-CN" dirty="0">
                          <a:latin typeface="微软雅黑" panose="020B0503020204020204" pitchFamily="34" charset="-122"/>
                          <a:ea typeface="微软雅黑" panose="020B0503020204020204" pitchFamily="34" charset="-122"/>
                        </a:rPr>
                        <a:t>IOS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587356">
                <a:tc>
                  <a:txBody>
                    <a:bodyPr/>
                    <a:lstStyle/>
                    <a:p>
                      <a:pPr>
                        <a:lnSpc>
                          <a:spcPct val="150000"/>
                        </a:lnSpc>
                      </a:pPr>
                      <a:r>
                        <a:rPr lang="en-US" altLang="zh-CN" dirty="0">
                          <a:latin typeface="微软雅黑" panose="020B0503020204020204" pitchFamily="34" charset="-122"/>
                          <a:ea typeface="微软雅黑" panose="020B0503020204020204" pitchFamily="34" charset="-122"/>
                        </a:rPr>
                        <a:t>Mac OS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587356">
                <a:tc>
                  <a:txBody>
                    <a:bodyPr/>
                    <a:lstStyle/>
                    <a:p>
                      <a:pPr>
                        <a:lnSpc>
                          <a:spcPct val="150000"/>
                        </a:lnSpc>
                      </a:pPr>
                      <a:r>
                        <a:rPr lang="en-US" altLang="zh-CN" dirty="0">
                          <a:latin typeface="微软雅黑" panose="020B0503020204020204" pitchFamily="34" charset="-122"/>
                          <a:ea typeface="微软雅黑" panose="020B0503020204020204" pitchFamily="34" charset="-122"/>
                        </a:rPr>
                        <a:t>Windows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8,9</a:t>
                      </a:r>
                      <a:r>
                        <a:rPr lang="zh-CN" altLang="en-US" dirty="0">
                          <a:latin typeface="微软雅黑" panose="020B0503020204020204" pitchFamily="34" charset="-122"/>
                          <a:ea typeface="微软雅黑" panose="020B0503020204020204" pitchFamily="34" charset="-122"/>
                        </a:rPr>
                        <a:t>以上）</a:t>
                      </a: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Yes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dirty="0">
                          <a:latin typeface="微软雅黑" panose="020B0503020204020204" pitchFamily="34" charset="-122"/>
                          <a:ea typeface="微软雅黑" panose="020B0503020204020204" pitchFamily="34" charset="-122"/>
                        </a:rPr>
                        <a:t>No</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793530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
          <p:cNvSpPr>
            <a:spLocks noChangeArrowheads="1"/>
          </p:cNvSpPr>
          <p:nvPr/>
        </p:nvSpPr>
        <p:spPr bwMode="auto">
          <a:xfrm>
            <a:off x="1703388" y="188913"/>
            <a:ext cx="26638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01" dirty="0">
                <a:solidFill>
                  <a:schemeClr val="bg1"/>
                </a:solidFill>
                <a:latin typeface="微软雅黑" panose="020B0503020204020204" pitchFamily="34" charset="-122"/>
                <a:ea typeface="微软雅黑" panose="020B0503020204020204" pitchFamily="34" charset="-122"/>
              </a:rPr>
              <a:t>移动设备优先</a:t>
            </a:r>
          </a:p>
        </p:txBody>
      </p:sp>
      <p:sp>
        <p:nvSpPr>
          <p:cNvPr id="17411" name="矩形 2"/>
          <p:cNvSpPr>
            <a:spLocks noChangeArrowheads="1"/>
          </p:cNvSpPr>
          <p:nvPr/>
        </p:nvSpPr>
        <p:spPr bwMode="auto">
          <a:xfrm>
            <a:off x="330200" y="836713"/>
            <a:ext cx="11742464" cy="609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en-US" sz="2800" dirty="0">
                <a:solidFill>
                  <a:srgbClr val="7C5901"/>
                </a:solidFill>
                <a:latin typeface="微软雅黑" panose="020B0503020204020204" pitchFamily="34" charset="-122"/>
                <a:ea typeface="微软雅黑" panose="020B0503020204020204" pitchFamily="34" charset="-122"/>
              </a:rPr>
              <a:t>       </a:t>
            </a:r>
            <a:r>
              <a:rPr lang="en-US" altLang="zh-CN" sz="3200" dirty="0">
                <a:highlight>
                  <a:srgbClr val="FFFFFF"/>
                </a:highlight>
                <a:latin typeface="微软雅黑" panose="020B0503020204020204" pitchFamily="34" charset="-122"/>
                <a:ea typeface="微软雅黑" panose="020B0503020204020204" pitchFamily="34" charset="-122"/>
              </a:rPr>
              <a:t>Bootstrap </a:t>
            </a:r>
            <a:r>
              <a:rPr lang="zh-CN" altLang="en-US" sz="3200" dirty="0">
                <a:highlight>
                  <a:srgbClr val="FFFFFF"/>
                </a:highlight>
                <a:latin typeface="微软雅黑" panose="020B0503020204020204" pitchFamily="34" charset="-122"/>
                <a:ea typeface="微软雅黑" panose="020B0503020204020204" pitchFamily="34" charset="-122"/>
              </a:rPr>
              <a:t>是移动设备优先的。</a:t>
            </a:r>
            <a:r>
              <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针对移动设备的样式融合进了框架的每个角落，而不是增加一个额外的文件。在移动设备浏览器上，通过为视口（</a:t>
            </a:r>
            <a:r>
              <a:rPr lang="en-US" altLang="zh-CN"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viewport</a:t>
            </a:r>
            <a:r>
              <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）设置 </a:t>
            </a:r>
            <a:r>
              <a:rPr lang="en-US" altLang="zh-CN"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meta </a:t>
            </a:r>
            <a:r>
              <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属性为 </a:t>
            </a:r>
            <a:r>
              <a:rPr lang="en-US" altLang="zh-CN"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user-scalable=no </a:t>
            </a:r>
            <a:r>
              <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可以禁用其缩放（</a:t>
            </a:r>
            <a:r>
              <a:rPr lang="en-US" altLang="zh-CN"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zooming</a:t>
            </a:r>
            <a:r>
              <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）功能。这样禁用缩放功能后，用户只能滚动屏幕，就能让你的网站看上去更像原生应用的感觉。但是这种方式我们并不推荐所有网站使用，还是要看你自己的情况而定！</a:t>
            </a:r>
            <a:endParaRPr lang="en-US" altLang="zh-CN"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endParaRPr>
          </a:p>
          <a:p>
            <a:pPr eaLnBrk="1" hangingPunct="1">
              <a:lnSpc>
                <a:spcPct val="150000"/>
              </a:lnSpc>
              <a:spcBef>
                <a:spcPct val="20000"/>
              </a:spcBef>
              <a:defRPr/>
            </a:pPr>
            <a:r>
              <a:rPr lang="en-US" altLang="zh-CN" sz="2800" dirty="0">
                <a:solidFill>
                  <a:srgbClr val="F8572C"/>
                </a:solidFill>
                <a:highlight>
                  <a:srgbClr val="FFFFFF"/>
                </a:highlight>
                <a:latin typeface="微软雅黑" panose="020B0503020204020204" pitchFamily="34" charset="-122"/>
                <a:ea typeface="微软雅黑" panose="020B0503020204020204" pitchFamily="34" charset="-122"/>
              </a:rPr>
              <a:t>&lt;meta name="viewport" content="width=device-width, initial-scale=1, maximum-scale=1, user-scalable=no"&gt;</a:t>
            </a:r>
          </a:p>
          <a:p>
            <a:pPr eaLnBrk="1" hangingPunct="1">
              <a:lnSpc>
                <a:spcPct val="150000"/>
              </a:lnSpc>
              <a:spcBef>
                <a:spcPct val="20000"/>
              </a:spcBef>
              <a:defRPr/>
            </a:pPr>
            <a:endParaRPr lang="zh-CN" altLang="en-US" sz="28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999387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1481496"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viewport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14301" y="1213969"/>
            <a:ext cx="12077699" cy="1135054"/>
          </a:xfrm>
          <a:prstGeom prst="rect">
            <a:avLst/>
          </a:prstGeom>
        </p:spPr>
        <p:txBody>
          <a:bodyPr wrap="square">
            <a:spAutoFit/>
          </a:bodyPr>
          <a:lstStyle/>
          <a:p>
            <a:pPr>
              <a:lnSpc>
                <a:spcPct val="150000"/>
              </a:lnSpc>
            </a:pP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&lt;meta name="viewport" content="width=device-width, initial-scale=1.0, minimum-scale=1.0, </a:t>
            </a:r>
            <a:r>
              <a:rPr lang="en-US" altLang="zh-CN"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maximum-scale=1.0, user-scalable=no"/&gt; </a:t>
            </a:r>
          </a:p>
        </p:txBody>
      </p:sp>
      <p:sp>
        <p:nvSpPr>
          <p:cNvPr id="10" name="矩形 9"/>
          <p:cNvSpPr/>
          <p:nvPr/>
        </p:nvSpPr>
        <p:spPr>
          <a:xfrm>
            <a:off x="1314584" y="3693507"/>
            <a:ext cx="6096000" cy="2862322"/>
          </a:xfrm>
          <a:prstGeom prst="rect">
            <a:avLst/>
          </a:prstGeom>
        </p:spPr>
        <p:txBody>
          <a:bodyPr>
            <a:spAutoFit/>
          </a:bodyPr>
          <a:lstStyle/>
          <a:p>
            <a:pPr>
              <a:lnSpc>
                <a:spcPct val="150000"/>
              </a:lnSpc>
            </a:pPr>
            <a:r>
              <a:rPr lang="en-US" altLang="zh-CN" sz="2000" i="1" dirty="0">
                <a:solidFill>
                  <a:schemeClr val="bg1"/>
                </a:solidFill>
                <a:latin typeface="微软雅黑" panose="020B0503020204020204" pitchFamily="34" charset="-122"/>
                <a:ea typeface="微软雅黑" panose="020B0503020204020204" pitchFamily="34" charset="-122"/>
              </a:rPr>
              <a:t>width - viewport</a:t>
            </a:r>
            <a:r>
              <a:rPr lang="zh-CN" altLang="en-US" sz="2000" i="1" dirty="0">
                <a:solidFill>
                  <a:schemeClr val="bg1"/>
                </a:solidFill>
                <a:latin typeface="微软雅黑" panose="020B0503020204020204" pitchFamily="34" charset="-122"/>
                <a:ea typeface="微软雅黑" panose="020B0503020204020204" pitchFamily="34" charset="-122"/>
              </a:rPr>
              <a:t>的宽度 </a:t>
            </a:r>
            <a:br>
              <a:rPr lang="zh-CN" altLang="en-US" sz="2000" i="1" dirty="0">
                <a:solidFill>
                  <a:schemeClr val="bg1"/>
                </a:solidFill>
                <a:latin typeface="微软雅黑" panose="020B0503020204020204" pitchFamily="34" charset="-122"/>
                <a:ea typeface="微软雅黑" panose="020B0503020204020204" pitchFamily="34" charset="-122"/>
              </a:rPr>
            </a:br>
            <a:r>
              <a:rPr lang="en-US" altLang="zh-CN" sz="2000" i="1" dirty="0">
                <a:solidFill>
                  <a:schemeClr val="bg1"/>
                </a:solidFill>
                <a:latin typeface="微软雅黑" panose="020B0503020204020204" pitchFamily="34" charset="-122"/>
                <a:ea typeface="微软雅黑" panose="020B0503020204020204" pitchFamily="34" charset="-122"/>
              </a:rPr>
              <a:t>height - viewport</a:t>
            </a:r>
            <a:r>
              <a:rPr lang="zh-CN" altLang="en-US" sz="2000" i="1" dirty="0">
                <a:solidFill>
                  <a:schemeClr val="bg1"/>
                </a:solidFill>
                <a:latin typeface="微软雅黑" panose="020B0503020204020204" pitchFamily="34" charset="-122"/>
                <a:ea typeface="微软雅黑" panose="020B0503020204020204" pitchFamily="34" charset="-122"/>
              </a:rPr>
              <a:t>的高度 </a:t>
            </a:r>
            <a:br>
              <a:rPr lang="zh-CN" altLang="en-US" sz="2000" i="1" dirty="0">
                <a:solidFill>
                  <a:schemeClr val="bg1"/>
                </a:solidFill>
                <a:latin typeface="微软雅黑" panose="020B0503020204020204" pitchFamily="34" charset="-122"/>
                <a:ea typeface="微软雅黑" panose="020B0503020204020204" pitchFamily="34" charset="-122"/>
              </a:rPr>
            </a:br>
            <a:r>
              <a:rPr lang="en-US" altLang="zh-CN" sz="2000" i="1" dirty="0">
                <a:solidFill>
                  <a:schemeClr val="bg1"/>
                </a:solidFill>
                <a:latin typeface="微软雅黑" panose="020B0503020204020204" pitchFamily="34" charset="-122"/>
                <a:ea typeface="微软雅黑" panose="020B0503020204020204" pitchFamily="34" charset="-122"/>
              </a:rPr>
              <a:t>initial-scale - </a:t>
            </a:r>
            <a:r>
              <a:rPr lang="zh-CN" altLang="en-US" sz="2000" i="1" dirty="0">
                <a:solidFill>
                  <a:schemeClr val="bg1"/>
                </a:solidFill>
                <a:latin typeface="微软雅黑" panose="020B0503020204020204" pitchFamily="34" charset="-122"/>
                <a:ea typeface="微软雅黑" panose="020B0503020204020204" pitchFamily="34" charset="-122"/>
              </a:rPr>
              <a:t>初始的缩放比例 </a:t>
            </a:r>
            <a:br>
              <a:rPr lang="zh-CN" altLang="en-US" sz="2000" i="1" dirty="0">
                <a:solidFill>
                  <a:schemeClr val="bg1"/>
                </a:solidFill>
                <a:latin typeface="微软雅黑" panose="020B0503020204020204" pitchFamily="34" charset="-122"/>
                <a:ea typeface="微软雅黑" panose="020B0503020204020204" pitchFamily="34" charset="-122"/>
              </a:rPr>
            </a:br>
            <a:r>
              <a:rPr lang="en-US" altLang="zh-CN" sz="2000" i="1" dirty="0">
                <a:solidFill>
                  <a:schemeClr val="bg1"/>
                </a:solidFill>
                <a:latin typeface="微软雅黑" panose="020B0503020204020204" pitchFamily="34" charset="-122"/>
                <a:ea typeface="微软雅黑" panose="020B0503020204020204" pitchFamily="34" charset="-122"/>
              </a:rPr>
              <a:t>minimum-scale - </a:t>
            </a:r>
            <a:r>
              <a:rPr lang="zh-CN" altLang="en-US" sz="2000" i="1" dirty="0">
                <a:solidFill>
                  <a:schemeClr val="bg1"/>
                </a:solidFill>
                <a:latin typeface="微软雅黑" panose="020B0503020204020204" pitchFamily="34" charset="-122"/>
                <a:ea typeface="微软雅黑" panose="020B0503020204020204" pitchFamily="34" charset="-122"/>
              </a:rPr>
              <a:t>允许用户缩放到的最小比例 </a:t>
            </a:r>
            <a:br>
              <a:rPr lang="zh-CN" altLang="en-US" sz="2000" i="1" dirty="0">
                <a:solidFill>
                  <a:schemeClr val="bg1"/>
                </a:solidFill>
                <a:latin typeface="微软雅黑" panose="020B0503020204020204" pitchFamily="34" charset="-122"/>
                <a:ea typeface="微软雅黑" panose="020B0503020204020204" pitchFamily="34" charset="-122"/>
              </a:rPr>
            </a:br>
            <a:r>
              <a:rPr lang="en-US" altLang="zh-CN" sz="2000" i="1" dirty="0">
                <a:solidFill>
                  <a:schemeClr val="bg1"/>
                </a:solidFill>
                <a:latin typeface="微软雅黑" panose="020B0503020204020204" pitchFamily="34" charset="-122"/>
                <a:ea typeface="微软雅黑" panose="020B0503020204020204" pitchFamily="34" charset="-122"/>
              </a:rPr>
              <a:t>maximum-scale - </a:t>
            </a:r>
            <a:r>
              <a:rPr lang="zh-CN" altLang="en-US" sz="2000" i="1" dirty="0">
                <a:solidFill>
                  <a:schemeClr val="bg1"/>
                </a:solidFill>
                <a:latin typeface="微软雅黑" panose="020B0503020204020204" pitchFamily="34" charset="-122"/>
                <a:ea typeface="微软雅黑" panose="020B0503020204020204" pitchFamily="34" charset="-122"/>
              </a:rPr>
              <a:t>允许用户缩放到的最大比例 </a:t>
            </a:r>
            <a:br>
              <a:rPr lang="zh-CN" altLang="en-US" sz="2000" i="1" dirty="0">
                <a:solidFill>
                  <a:schemeClr val="bg1"/>
                </a:solidFill>
                <a:latin typeface="微软雅黑" panose="020B0503020204020204" pitchFamily="34" charset="-122"/>
                <a:ea typeface="微软雅黑" panose="020B0503020204020204" pitchFamily="34" charset="-122"/>
              </a:rPr>
            </a:br>
            <a:r>
              <a:rPr lang="en-US" altLang="zh-CN" sz="2000" i="1" dirty="0">
                <a:solidFill>
                  <a:schemeClr val="bg1"/>
                </a:solidFill>
                <a:latin typeface="微软雅黑" panose="020B0503020204020204" pitchFamily="34" charset="-122"/>
                <a:ea typeface="微软雅黑" panose="020B0503020204020204" pitchFamily="34" charset="-122"/>
              </a:rPr>
              <a:t>user-scalable - </a:t>
            </a:r>
            <a:r>
              <a:rPr lang="zh-CN" altLang="en-US" sz="2000" i="1" dirty="0">
                <a:solidFill>
                  <a:schemeClr val="bg1"/>
                </a:solidFill>
                <a:latin typeface="微软雅黑" panose="020B0503020204020204" pitchFamily="34" charset="-122"/>
                <a:ea typeface="微软雅黑" panose="020B0503020204020204" pitchFamily="34" charset="-122"/>
              </a:rPr>
              <a:t>用户是否可以手动缩放 </a:t>
            </a:r>
          </a:p>
        </p:txBody>
      </p:sp>
      <p:cxnSp>
        <p:nvCxnSpPr>
          <p:cNvPr id="13" name="直接连接符 12"/>
          <p:cNvCxnSpPr/>
          <p:nvPr/>
        </p:nvCxnSpPr>
        <p:spPr>
          <a:xfrm>
            <a:off x="1215603" y="3249977"/>
            <a:ext cx="0" cy="287090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314584" y="3272011"/>
            <a:ext cx="1723549"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参数详解：</a:t>
            </a:r>
          </a:p>
        </p:txBody>
      </p:sp>
      <p:sp>
        <p:nvSpPr>
          <p:cNvPr id="18" name="文本框 17"/>
          <p:cNvSpPr txBox="1"/>
          <p:nvPr/>
        </p:nvSpPr>
        <p:spPr>
          <a:xfrm>
            <a:off x="7694922" y="4576986"/>
            <a:ext cx="3560270" cy="830997"/>
          </a:xfrm>
          <a:prstGeom prst="rect">
            <a:avLst/>
          </a:prstGeom>
          <a:noFill/>
        </p:spPr>
        <p:txBody>
          <a:bodyPr wrap="none" rtlCol="0">
            <a:spAutoFit/>
          </a:bodyPr>
          <a:lstStyle/>
          <a:p>
            <a:r>
              <a:rPr lang="en-US" altLang="zh-CN" sz="4800" dirty="0">
                <a:solidFill>
                  <a:schemeClr val="bg1"/>
                </a:solidFill>
                <a:latin typeface="微软雅黑" panose="020B0503020204020204" pitchFamily="34" charset="-122"/>
                <a:ea typeface="微软雅黑" panose="020B0503020204020204" pitchFamily="34" charset="-122"/>
              </a:rPr>
              <a:t>Mobile first</a:t>
            </a:r>
            <a:endParaRPr lang="zh-CN" altLang="en-US" sz="4800" dirty="0"/>
          </a:p>
        </p:txBody>
      </p:sp>
    </p:spTree>
    <p:extLst>
      <p:ext uri="{BB962C8B-B14F-4D97-AF65-F5344CB8AC3E}">
        <p14:creationId xmlns:p14="http://schemas.microsoft.com/office/powerpoint/2010/main" val="1103222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媒体查询的核心技术</a:t>
            </a:r>
          </a:p>
        </p:txBody>
      </p:sp>
      <p:sp>
        <p:nvSpPr>
          <p:cNvPr id="6" name="Rectangle 1"/>
          <p:cNvSpPr>
            <a:spLocks noChangeArrowheads="1"/>
          </p:cNvSpPr>
          <p:nvPr/>
        </p:nvSpPr>
        <p:spPr bwMode="auto">
          <a:xfrm>
            <a:off x="406400" y="1200107"/>
            <a:ext cx="11505740" cy="5133713"/>
          </a:xfrm>
          <a:prstGeom prst="rect">
            <a:avLst/>
          </a:prstGeom>
          <a:solidFill>
            <a:srgbClr val="FFFFFF"/>
          </a:solidFill>
          <a:ln>
            <a:noFill/>
          </a:ln>
          <a:effectLst/>
          <a:extLs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zh-CN" sz="1050" dirty="0">
                <a:solidFill>
                  <a:srgbClr val="333333"/>
                </a:solidFill>
              </a:rPr>
              <a:t> </a:t>
            </a:r>
            <a:r>
              <a:rPr lang="en-US" altLang="zh-CN" sz="1050" dirty="0">
                <a:solidFill>
                  <a:srgbClr val="333333"/>
                </a:solidFill>
              </a:rPr>
              <a:t>                 </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媒体查询</a:t>
            </a: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可以通过@viewport</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规则定义视窗区域</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以设备的物理尺寸为基准，从而解决小屏幕高分辨率下页面内容显示小的问题。对于Android 和iOS等设备上的常用浏览器，需要通过HTML内的&lt;meta&gt;标签来实现相同的目的。这个&lt;meta&gt;标签的声明如下：</a:t>
            </a:r>
          </a:p>
          <a:p>
            <a:pPr eaLnBrk="1" hangingPunct="1">
              <a:lnSpc>
                <a:spcPct val="150000"/>
              </a:lnSpc>
              <a:spcBef>
                <a:spcPct val="20000"/>
              </a:spcBef>
              <a:defRPr/>
            </a:pPr>
            <a:r>
              <a:rPr lang="zh-CN" altLang="zh-CN" sz="2400" dirty="0">
                <a:solidFill>
                  <a:srgbClr val="F8572C"/>
                </a:solidFill>
                <a:latin typeface="微软雅黑" panose="020B0503020204020204" pitchFamily="34" charset="-122"/>
                <a:ea typeface="微软雅黑" panose="020B0503020204020204" pitchFamily="34" charset="-122"/>
              </a:rPr>
              <a:t>&lt;meta name="viewport" content="width=device-width, initial-scale=1.0"&gt; </a:t>
            </a:r>
          </a:p>
          <a:p>
            <a:pPr eaLnBrk="1" hangingPunct="1">
              <a:lnSpc>
                <a:spcPct val="150000"/>
              </a:lnSpc>
              <a:spcBef>
                <a:spcPct val="20000"/>
              </a:spcBef>
              <a:defRPr/>
            </a:pP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CSS媒体查询的另一个核心是@media</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zh-CN" sz="2400" dirty="0">
                <a:solidFill>
                  <a:schemeClr val="tx1">
                    <a:lumMod val="65000"/>
                    <a:lumOff val="35000"/>
                  </a:schemeClr>
                </a:solidFill>
                <a:latin typeface="微软雅黑" panose="020B0503020204020204" pitchFamily="34" charset="-122"/>
                <a:ea typeface="微软雅黑" panose="020B0503020204020204" pitchFamily="34" charset="-122"/>
              </a:rPr>
              <a:t>规则，这个规则的浏览器支持率还是很高的，除了IE8及其以下版本的浏览器不支持，大多数浏览器都支持。因为我们的响应式布局主要针对的是移动智能设备，而这些设备上的浏览器大都支持@media规则，所以IE8及其以下版本不支持也不是什么大问题。</a:t>
            </a:r>
          </a:p>
        </p:txBody>
      </p:sp>
    </p:spTree>
    <p:extLst>
      <p:ext uri="{BB962C8B-B14F-4D97-AF65-F5344CB8AC3E}">
        <p14:creationId xmlns:p14="http://schemas.microsoft.com/office/powerpoint/2010/main" val="389087456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2050687" y="162787"/>
            <a:ext cx="5048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各种访问设备</a:t>
            </a:r>
          </a:p>
        </p:txBody>
      </p:sp>
      <p:pic>
        <p:nvPicPr>
          <p:cNvPr id="5" name="Picture 5" descr="E:\已完成\资源\文档\响应式web设计\pptpsd\访问设备.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6413" y="681038"/>
            <a:ext cx="9260208" cy="61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5108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Bootstrap-</a:t>
            </a: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栅格系统</a:t>
            </a:r>
            <a:endPar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200000"/>
              </a:lnSpc>
            </a:pPr>
            <a:endPar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90920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482" y="0"/>
            <a:ext cx="8167036" cy="6858000"/>
          </a:xfrm>
          <a:prstGeom prst="rect">
            <a:avLst/>
          </a:prstGeom>
        </p:spPr>
      </p:pic>
    </p:spTree>
    <p:extLst>
      <p:ext uri="{BB962C8B-B14F-4D97-AF65-F5344CB8AC3E}">
        <p14:creationId xmlns:p14="http://schemas.microsoft.com/office/powerpoint/2010/main" val="424736505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87" y="47625"/>
            <a:ext cx="2867025" cy="6762750"/>
          </a:xfrm>
          <a:prstGeom prst="rect">
            <a:avLst/>
          </a:prstGeom>
        </p:spPr>
      </p:pic>
    </p:spTree>
    <p:extLst>
      <p:ext uri="{BB962C8B-B14F-4D97-AF65-F5344CB8AC3E}">
        <p14:creationId xmlns:p14="http://schemas.microsoft.com/office/powerpoint/2010/main" val="682306946"/>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栅格系统原理</a:t>
            </a:r>
          </a:p>
        </p:txBody>
      </p:sp>
      <p:sp>
        <p:nvSpPr>
          <p:cNvPr id="2" name="矩形 1"/>
          <p:cNvSpPr/>
          <p:nvPr/>
        </p:nvSpPr>
        <p:spPr>
          <a:xfrm>
            <a:off x="242371" y="1266938"/>
            <a:ext cx="7722824" cy="53652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091280" y="1079653"/>
            <a:ext cx="4225578" cy="1569660"/>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最外层：根据浏览器宽度分为</a:t>
            </a:r>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种尺寸</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&lt;768px</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768</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992</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1200</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8091280" y="3281351"/>
            <a:ext cx="4225578" cy="1569660"/>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第二层：边框。</a:t>
            </a:r>
            <a:r>
              <a:rPr lang="en-US" altLang="zh-CN" sz="2400" dirty="0">
                <a:solidFill>
                  <a:schemeClr val="bg1"/>
                </a:solidFill>
                <a:latin typeface="微软雅黑" panose="020B0503020204020204" pitchFamily="34" charset="-122"/>
                <a:ea typeface="微软雅黑" panose="020B0503020204020204" pitchFamily="34" charset="-122"/>
              </a:rPr>
              <a:t>.container</a:t>
            </a:r>
            <a:r>
              <a:rPr lang="zh-CN" altLang="en-US" sz="2400" dirty="0">
                <a:solidFill>
                  <a:schemeClr val="bg1"/>
                </a:solidFill>
                <a:latin typeface="微软雅黑" panose="020B0503020204020204" pitchFamily="34" charset="-122"/>
                <a:ea typeface="微软雅黑" panose="020B0503020204020204" pitchFamily="34" charset="-122"/>
              </a:rPr>
              <a:t>容器</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有</a:t>
            </a:r>
            <a:r>
              <a:rPr lang="en-US" altLang="zh-CN" sz="2400" dirty="0">
                <a:solidFill>
                  <a:schemeClr val="bg1"/>
                </a:solidFill>
                <a:latin typeface="微软雅黑" panose="020B0503020204020204" pitchFamily="34" charset="-122"/>
                <a:ea typeface="微软雅黑" panose="020B0503020204020204" pitchFamily="34" charset="-122"/>
              </a:rPr>
              <a:t>4</a:t>
            </a:r>
            <a:r>
              <a:rPr lang="zh-CN" altLang="en-US" sz="2400" dirty="0">
                <a:solidFill>
                  <a:schemeClr val="bg1"/>
                </a:solidFill>
                <a:latin typeface="微软雅黑" panose="020B0503020204020204" pitchFamily="34" charset="-122"/>
                <a:ea typeface="微软雅黑" panose="020B0503020204020204" pitchFamily="34" charset="-122"/>
              </a:rPr>
              <a:t>种</a:t>
            </a: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尺寸，自动（</a:t>
            </a:r>
            <a:r>
              <a:rPr lang="en-US" altLang="zh-CN" sz="2400" dirty="0">
                <a:solidFill>
                  <a:schemeClr val="bg1"/>
                </a:solidFill>
                <a:latin typeface="微软雅黑" panose="020B0503020204020204" pitchFamily="34" charset="-122"/>
                <a:ea typeface="微软雅黑" panose="020B0503020204020204" pitchFamily="34" charset="-122"/>
              </a:rPr>
              <a:t>100%</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750px</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970px</a:t>
            </a:r>
            <a:r>
              <a:rPr lang="zh-CN" altLang="en-US" sz="2400" dirty="0">
                <a:solidFill>
                  <a:schemeClr val="bg1"/>
                </a:solidFill>
                <a:latin typeface="微软雅黑" panose="020B0503020204020204" pitchFamily="34" charset="-122"/>
                <a:ea typeface="微软雅黑" panose="020B0503020204020204" pitchFamily="34" charset="-122"/>
              </a:rPr>
              <a:t>、</a:t>
            </a:r>
            <a:r>
              <a:rPr lang="en-US" altLang="zh-CN" sz="2400" dirty="0">
                <a:solidFill>
                  <a:schemeClr val="bg1"/>
                </a:solidFill>
                <a:latin typeface="微软雅黑" panose="020B0503020204020204" pitchFamily="34" charset="-122"/>
                <a:ea typeface="微软雅黑" panose="020B0503020204020204" pitchFamily="34" charset="-122"/>
              </a:rPr>
              <a:t>1170px</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30506" y="1377108"/>
            <a:ext cx="7535537" cy="51338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330506" y="2231716"/>
            <a:ext cx="7535537" cy="3127684"/>
          </a:xfrm>
          <a:prstGeom prst="rect">
            <a:avLst/>
          </a:prstGeom>
        </p:spPr>
      </p:pic>
    </p:spTree>
    <p:extLst>
      <p:ext uri="{BB962C8B-B14F-4D97-AF65-F5344CB8AC3E}">
        <p14:creationId xmlns:p14="http://schemas.microsoft.com/office/powerpoint/2010/main" val="3733480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05608" y="125140"/>
            <a:ext cx="906017" cy="523220"/>
          </a:xfrm>
          <a:prstGeom prst="rect">
            <a:avLst/>
          </a:prstGeom>
        </p:spPr>
        <p:txBody>
          <a:bodyPr wrap="none">
            <a:spAutoFit/>
          </a:bodyPr>
          <a:lstStyle/>
          <a:p>
            <a:r>
              <a:rPr lang="zh-CN" altLang="en-US" sz="2800" b="1" dirty="0">
                <a:solidFill>
                  <a:schemeClr val="bg1"/>
                </a:solidFill>
                <a:latin typeface="Helvetica Neue"/>
              </a:rPr>
              <a:t>容器</a:t>
            </a:r>
            <a:endParaRPr lang="en-US" sz="2800" b="1" i="0" dirty="0">
              <a:solidFill>
                <a:schemeClr val="bg1"/>
              </a:solidFill>
              <a:effectLst/>
              <a:latin typeface="Helvetica Neue"/>
            </a:endParaRPr>
          </a:p>
        </p:txBody>
      </p:sp>
      <p:pic>
        <p:nvPicPr>
          <p:cNvPr id="3" name="图片 2"/>
          <p:cNvPicPr>
            <a:picLocks noChangeAspect="1"/>
          </p:cNvPicPr>
          <p:nvPr/>
        </p:nvPicPr>
        <p:blipFill>
          <a:blip r:embed="rId2"/>
          <a:stretch>
            <a:fillRect/>
          </a:stretch>
        </p:blipFill>
        <p:spPr>
          <a:xfrm>
            <a:off x="767407" y="908720"/>
            <a:ext cx="11140411" cy="3240360"/>
          </a:xfrm>
          <a:prstGeom prst="rect">
            <a:avLst/>
          </a:prstGeom>
        </p:spPr>
      </p:pic>
      <p:sp>
        <p:nvSpPr>
          <p:cNvPr id="4" name="Rectangle 1"/>
          <p:cNvSpPr>
            <a:spLocks noChangeArrowheads="1"/>
          </p:cNvSpPr>
          <p:nvPr/>
        </p:nvSpPr>
        <p:spPr bwMode="auto">
          <a:xfrm>
            <a:off x="3503712" y="4509120"/>
            <a:ext cx="4350871"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F6F9F"/>
                </a:solidFill>
                <a:effectLst/>
                <a:latin typeface="Arial Unicode MS"/>
                <a:ea typeface="Menlo"/>
              </a:rPr>
              <a:t>&lt;div</a:t>
            </a:r>
            <a:r>
              <a:rPr kumimoji="0" lang="en-US" altLang="en-US" sz="2800" b="1" i="0" u="none" strike="noStrike" cap="none" normalizeH="0" baseline="0" dirty="0">
                <a:ln>
                  <a:noFill/>
                </a:ln>
                <a:solidFill>
                  <a:srgbClr val="373A3C"/>
                </a:solidFill>
                <a:effectLst/>
                <a:latin typeface="Arial Unicode MS"/>
                <a:ea typeface="Menlo"/>
              </a:rPr>
              <a:t> </a:t>
            </a:r>
            <a:r>
              <a:rPr kumimoji="0" lang="en-US" altLang="en-US" sz="2800" b="1" i="0" u="none" strike="noStrike" cap="none" normalizeH="0" baseline="0" dirty="0">
                <a:ln>
                  <a:noFill/>
                </a:ln>
                <a:solidFill>
                  <a:srgbClr val="4F9FCF"/>
                </a:solidFill>
                <a:effectLst/>
                <a:latin typeface="Arial Unicode MS"/>
                <a:ea typeface="Menlo"/>
              </a:rPr>
              <a:t>class=</a:t>
            </a:r>
            <a:r>
              <a:rPr kumimoji="0" lang="en-US" altLang="en-US" sz="2800" b="1" i="0" u="none" strike="noStrike" cap="none" normalizeH="0" baseline="0" dirty="0">
                <a:ln>
                  <a:noFill/>
                </a:ln>
                <a:solidFill>
                  <a:srgbClr val="D44950"/>
                </a:solidFill>
                <a:effectLst/>
                <a:latin typeface="Arial Unicode MS"/>
                <a:ea typeface="Menlo"/>
              </a:rPr>
              <a:t>"container"</a:t>
            </a:r>
            <a:r>
              <a:rPr kumimoji="0" lang="en-US" altLang="en-US" sz="2800" b="1" i="0" u="none" strike="noStrike" cap="none" normalizeH="0" baseline="0" dirty="0">
                <a:ln>
                  <a:noFill/>
                </a:ln>
                <a:solidFill>
                  <a:srgbClr val="2F6F9F"/>
                </a:solidFill>
                <a:effectLst/>
                <a:latin typeface="Arial Unicode MS"/>
                <a:ea typeface="Menl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373A3C"/>
                </a:solidFill>
                <a:effectLst/>
                <a:latin typeface="Arial Unicode MS"/>
                <a:ea typeface="Menlo"/>
              </a:rPr>
              <a:t> </a:t>
            </a:r>
            <a:r>
              <a:rPr kumimoji="0" lang="en-US" altLang="en-US" sz="2800" b="1" i="0" u="none" strike="noStrike" cap="none" normalizeH="0" baseline="0" dirty="0">
                <a:ln>
                  <a:noFill/>
                </a:ln>
                <a:solidFill>
                  <a:srgbClr val="999999"/>
                </a:solidFill>
                <a:effectLst/>
                <a:latin typeface="Arial Unicode MS"/>
                <a:ea typeface="Menlo"/>
              </a:rPr>
              <a:t>&lt;!-- Content here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373A3C"/>
                </a:solidFill>
                <a:effectLst/>
                <a:latin typeface="Arial Unicode MS"/>
                <a:ea typeface="Menlo"/>
              </a:rPr>
              <a:t> </a:t>
            </a:r>
            <a:r>
              <a:rPr kumimoji="0" lang="en-US" altLang="en-US" sz="2800" b="1" i="0" u="none" strike="noStrike" cap="none" normalizeH="0" baseline="0" dirty="0">
                <a:ln>
                  <a:noFill/>
                </a:ln>
                <a:solidFill>
                  <a:srgbClr val="2F6F9F"/>
                </a:solidFill>
                <a:effectLst/>
                <a:latin typeface="Arial Unicode MS"/>
                <a:ea typeface="Menlo"/>
              </a:rPr>
              <a:t>&lt;/div&gt;</a:t>
            </a:r>
            <a:r>
              <a:rPr kumimoji="0" lang="en-US" altLang="en-US" sz="1600" b="1" i="0" u="none" strike="noStrike" cap="none" normalizeH="0" baseline="0" dirty="0">
                <a:ln>
                  <a:noFill/>
                </a:ln>
                <a:solidFill>
                  <a:schemeClr val="tx1"/>
                </a:solidFill>
                <a:effectLst/>
              </a:rPr>
              <a:t> </a:t>
            </a:r>
            <a:endParaRPr kumimoji="0" lang="en-US" altLang="en-US" sz="54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5550502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26346" y="836712"/>
            <a:ext cx="12065654" cy="3012610"/>
          </a:xfrm>
          <a:prstGeom prst="rect">
            <a:avLst/>
          </a:prstGeom>
        </p:spPr>
      </p:pic>
      <p:sp>
        <p:nvSpPr>
          <p:cNvPr id="3" name="Rectangle 1"/>
          <p:cNvSpPr>
            <a:spLocks noChangeArrowheads="1"/>
          </p:cNvSpPr>
          <p:nvPr/>
        </p:nvSpPr>
        <p:spPr bwMode="auto">
          <a:xfrm>
            <a:off x="1349479" y="4326480"/>
            <a:ext cx="1051698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2F6F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&lt;div</a:t>
            </a:r>
            <a:r>
              <a:rPr kumimoji="0" lang="en-US" altLang="en-US" sz="4000" b="1" i="0" u="none" strike="noStrike" cap="none" normalizeH="0" baseline="0" dirty="0">
                <a:ln>
                  <a:noFill/>
                </a:ln>
                <a:solidFill>
                  <a:srgbClr val="373A3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kumimoji="0" lang="en-US" altLang="en-US" sz="4000" b="1" i="0" u="none" strike="noStrike" cap="none" normalizeH="0" baseline="0" dirty="0">
                <a:ln>
                  <a:noFill/>
                </a:ln>
                <a:solidFill>
                  <a:srgbClr val="4F9FC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class=</a:t>
            </a:r>
            <a:r>
              <a:rPr kumimoji="0" lang="en-US" altLang="en-US" sz="4000" b="1" i="0" u="none" strike="noStrike" cap="none" normalizeH="0" baseline="0" dirty="0">
                <a:ln>
                  <a:noFill/>
                </a:ln>
                <a:solidFill>
                  <a:srgbClr val="D449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en-US" altLang="en-US" sz="4000" b="1" i="0" u="none" strike="noStrike" cap="none" normalizeH="0" baseline="0" dirty="0">
                <a:ln>
                  <a:noFill/>
                </a:ln>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container-fluid</a:t>
            </a:r>
            <a:r>
              <a:rPr kumimoji="0" lang="en-US" altLang="en-US" sz="4000" b="1" i="0" u="none" strike="noStrike" cap="none" normalizeH="0" baseline="0" dirty="0">
                <a:ln>
                  <a:noFill/>
                </a:ln>
                <a:solidFill>
                  <a:srgbClr val="D449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kumimoji="0" lang="en-US" altLang="en-US" sz="4000" b="1" i="0" u="none" strike="noStrike" cap="none" normalizeH="0" baseline="0" dirty="0">
                <a:ln>
                  <a:noFill/>
                </a:ln>
                <a:solidFill>
                  <a:srgbClr val="2F6F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r>
              <a:rPr kumimoji="0" lang="en-US" altLang="en-US" sz="4000" b="1" i="0" u="none" strike="noStrike" cap="none" normalizeH="0" baseline="0" dirty="0">
                <a:ln>
                  <a:noFill/>
                </a:ln>
                <a:solidFill>
                  <a:srgbClr val="373A3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a:t>
            </a:r>
            <a:r>
              <a:rPr kumimoji="0" lang="en-US" altLang="en-US" sz="4000" b="1" i="0" u="none" strike="noStrike" cap="none" normalizeH="0" baseline="0" dirty="0">
                <a:ln>
                  <a:noFill/>
                </a:ln>
                <a:solidFill>
                  <a:srgbClr val="2F6F9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&lt;/div&gt;</a:t>
            </a:r>
            <a:r>
              <a:rPr kumimoji="0" lang="en-US" altLang="en-US" sz="2400" b="1"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kumimoji="0" lang="en-US" altLang="en-US" sz="7200" b="1" i="0" u="none" strike="noStrike" cap="none" normalizeH="0" baseline="0" dirty="0">
              <a:ln>
                <a:noFill/>
              </a:ln>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757905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6143" y="0"/>
            <a:ext cx="8952820" cy="674914"/>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网格系统</a:t>
            </a:r>
          </a:p>
        </p:txBody>
      </p:sp>
      <p:sp>
        <p:nvSpPr>
          <p:cNvPr id="4" name="文本框 3"/>
          <p:cNvSpPr txBox="1"/>
          <p:nvPr/>
        </p:nvSpPr>
        <p:spPr>
          <a:xfrm>
            <a:off x="370115" y="1066800"/>
            <a:ext cx="11208657" cy="2123658"/>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 Bootstrap </a:t>
            </a:r>
            <a:r>
              <a:rPr lang="zh-CN" altLang="zh-CN" sz="2200" dirty="0">
                <a:solidFill>
                  <a:schemeClr val="bg1"/>
                </a:solidFill>
                <a:latin typeface="微软雅黑" panose="020B0503020204020204" pitchFamily="34" charset="-122"/>
                <a:ea typeface="微软雅黑" panose="020B0503020204020204" pitchFamily="34" charset="-122"/>
              </a:rPr>
              <a:t>提供了一套响应式、移动设备优先的流式栅格系统，随着屏幕或视口（</a:t>
            </a:r>
            <a:r>
              <a:rPr lang="en-US" altLang="zh-CN" sz="2200" dirty="0">
                <a:solidFill>
                  <a:schemeClr val="bg1"/>
                </a:solidFill>
                <a:latin typeface="微软雅黑" panose="020B0503020204020204" pitchFamily="34" charset="-122"/>
                <a:ea typeface="微软雅黑" panose="020B0503020204020204" pitchFamily="34" charset="-122"/>
              </a:rPr>
              <a:t>viewport</a:t>
            </a:r>
            <a:r>
              <a:rPr lang="zh-CN" altLang="zh-CN" sz="2200" dirty="0">
                <a:solidFill>
                  <a:schemeClr val="bg1"/>
                </a:solidFill>
                <a:latin typeface="微软雅黑" panose="020B0503020204020204" pitchFamily="34" charset="-122"/>
                <a:ea typeface="微软雅黑" panose="020B0503020204020204" pitchFamily="34" charset="-122"/>
              </a:rPr>
              <a:t>）尺寸的增加，系统会自动分为最多</a:t>
            </a:r>
            <a:r>
              <a:rPr lang="en-US" altLang="zh-CN" sz="2200" dirty="0">
                <a:solidFill>
                  <a:schemeClr val="bg1"/>
                </a:solidFill>
                <a:latin typeface="微软雅黑" panose="020B0503020204020204" pitchFamily="34" charset="-122"/>
                <a:ea typeface="微软雅黑" panose="020B0503020204020204" pitchFamily="34" charset="-122"/>
              </a:rPr>
              <a:t>12</a:t>
            </a:r>
            <a:r>
              <a:rPr lang="zh-CN" altLang="zh-CN" sz="2200" dirty="0">
                <a:solidFill>
                  <a:schemeClr val="bg1"/>
                </a:solidFill>
                <a:latin typeface="微软雅黑" panose="020B0503020204020204" pitchFamily="34" charset="-122"/>
                <a:ea typeface="微软雅黑" panose="020B0503020204020204" pitchFamily="34" charset="-122"/>
              </a:rPr>
              <a:t>列‍</a:t>
            </a:r>
            <a:r>
              <a:rPr lang="zh-CN" altLang="en-US" sz="2200" dirty="0">
                <a:solidFill>
                  <a:schemeClr val="bg1"/>
                </a:solidFill>
                <a:latin typeface="微软雅黑" panose="020B0503020204020204" pitchFamily="34" charset="-122"/>
                <a:ea typeface="微软雅黑" panose="020B0503020204020204" pitchFamily="34" charset="-122"/>
              </a:rPr>
              <a:t>。</a:t>
            </a:r>
            <a:r>
              <a:rPr lang="zh-CN" altLang="zh-CN" sz="2200" dirty="0">
                <a:solidFill>
                  <a:schemeClr val="bg1"/>
                </a:solidFill>
                <a:latin typeface="微软雅黑" panose="020B0503020204020204" pitchFamily="34" charset="-122"/>
                <a:ea typeface="微软雅黑" panose="020B0503020204020204" pitchFamily="34" charset="-122"/>
              </a:rPr>
              <a:t>默认的</a:t>
            </a:r>
            <a:r>
              <a:rPr lang="en-US" altLang="zh-CN" sz="2200" dirty="0">
                <a:solidFill>
                  <a:schemeClr val="bg1"/>
                </a:solidFill>
                <a:latin typeface="微软雅黑" panose="020B0503020204020204" pitchFamily="34" charset="-122"/>
                <a:ea typeface="微软雅黑" panose="020B0503020204020204" pitchFamily="34" charset="-122"/>
              </a:rPr>
              <a:t>Bootstrap</a:t>
            </a:r>
            <a:r>
              <a:rPr lang="zh-CN" altLang="zh-CN" sz="2200" dirty="0">
                <a:solidFill>
                  <a:schemeClr val="bg1"/>
                </a:solidFill>
                <a:latin typeface="微软雅黑" panose="020B0503020204020204" pitchFamily="34" charset="-122"/>
                <a:ea typeface="微软雅黑" panose="020B0503020204020204" pitchFamily="34" charset="-122"/>
              </a:rPr>
              <a:t>格网系统提供一个宽达</a:t>
            </a:r>
            <a:r>
              <a:rPr lang="en-US" altLang="zh-CN" sz="2200" dirty="0">
                <a:solidFill>
                  <a:schemeClr val="bg1"/>
                </a:solidFill>
                <a:latin typeface="微软雅黑" panose="020B0503020204020204" pitchFamily="34" charset="-122"/>
                <a:ea typeface="微软雅黑" panose="020B0503020204020204" pitchFamily="34" charset="-122"/>
              </a:rPr>
              <a:t>940</a:t>
            </a:r>
            <a:r>
              <a:rPr lang="zh-CN" altLang="zh-CN" sz="2200" dirty="0">
                <a:solidFill>
                  <a:schemeClr val="bg1"/>
                </a:solidFill>
                <a:latin typeface="微软雅黑" panose="020B0503020204020204" pitchFamily="34" charset="-122"/>
                <a:ea typeface="微软雅黑" panose="020B0503020204020204" pitchFamily="34" charset="-122"/>
              </a:rPr>
              <a:t>像素的</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12</a:t>
            </a:r>
            <a:r>
              <a:rPr lang="zh-CN" altLang="zh-CN" sz="2200" dirty="0">
                <a:solidFill>
                  <a:schemeClr val="bg1"/>
                </a:solidFill>
                <a:latin typeface="微软雅黑" panose="020B0503020204020204" pitchFamily="34" charset="-122"/>
                <a:ea typeface="微软雅黑" panose="020B0503020204020204" pitchFamily="34" charset="-122"/>
              </a:rPr>
              <a:t>列的格网</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Bootstrap</a:t>
            </a:r>
            <a:r>
              <a:rPr lang="zh-CN" altLang="zh-CN" sz="2200" dirty="0">
                <a:solidFill>
                  <a:schemeClr val="bg1"/>
                </a:solidFill>
                <a:latin typeface="微软雅黑" panose="020B0503020204020204" pitchFamily="34" charset="-122"/>
                <a:ea typeface="微软雅黑" panose="020B0503020204020204" pitchFamily="34" charset="-122"/>
              </a:rPr>
              <a:t>能够使得你的网页可以更好地适应多种终端设备</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zh-CN" sz="2200" dirty="0">
                <a:solidFill>
                  <a:schemeClr val="bg1"/>
                </a:solidFill>
                <a:latin typeface="微软雅黑" panose="020B0503020204020204" pitchFamily="34" charset="-122"/>
                <a:ea typeface="微软雅黑" panose="020B0503020204020204" pitchFamily="34" charset="-122"/>
              </a:rPr>
              <a:t>平板电脑，智能手机等</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7" y="3256718"/>
            <a:ext cx="6276523" cy="3417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692820" y="3842660"/>
            <a:ext cx="5363029" cy="2062103"/>
          </a:xfrm>
          <a:prstGeom prst="rect">
            <a:avLst/>
          </a:prstGeom>
          <a:noFill/>
        </p:spPr>
        <p:txBody>
          <a:bodyPr wrap="square" rtlCol="0">
            <a:spAutoFit/>
          </a:bodyPr>
          <a:lstStyle/>
          <a:p>
            <a:r>
              <a:rPr lang="zh-CN" altLang="en-US" sz="3200" b="1" dirty="0">
                <a:solidFill>
                  <a:schemeClr val="bg1"/>
                </a:solidFill>
              </a:rPr>
              <a:t>每一行使用类 </a:t>
            </a:r>
            <a:r>
              <a:rPr lang="en-US" altLang="zh-CN" sz="3200" b="1" dirty="0">
                <a:solidFill>
                  <a:schemeClr val="bg1"/>
                </a:solidFill>
              </a:rPr>
              <a:t>ROW </a:t>
            </a:r>
            <a:r>
              <a:rPr lang="zh-CN" altLang="en-US" sz="3200" b="1" dirty="0">
                <a:solidFill>
                  <a:schemeClr val="bg1"/>
                </a:solidFill>
              </a:rPr>
              <a:t>标识</a:t>
            </a:r>
            <a:endParaRPr lang="en-US" altLang="zh-CN" sz="3200" b="1" dirty="0">
              <a:solidFill>
                <a:schemeClr val="bg1"/>
              </a:solidFill>
            </a:endParaRPr>
          </a:p>
          <a:p>
            <a:r>
              <a:rPr lang="en-US" altLang="zh-CN" sz="3200" b="1" dirty="0">
                <a:solidFill>
                  <a:schemeClr val="bg1"/>
                </a:solidFill>
              </a:rPr>
              <a:t>&lt;div class=‘row’&gt;</a:t>
            </a:r>
          </a:p>
          <a:p>
            <a:endParaRPr lang="en-US" altLang="zh-CN" sz="3200" b="1" dirty="0">
              <a:solidFill>
                <a:schemeClr val="bg1"/>
              </a:solidFill>
            </a:endParaRPr>
          </a:p>
          <a:p>
            <a:r>
              <a:rPr lang="en-US" altLang="zh-CN" sz="3200" b="1" dirty="0">
                <a:solidFill>
                  <a:schemeClr val="bg1"/>
                </a:solidFill>
              </a:rPr>
              <a:t>&lt;/div&gt;</a:t>
            </a:r>
            <a:endParaRPr lang="zh-CN" altLang="en-US" sz="3200" b="1" dirty="0">
              <a:solidFill>
                <a:schemeClr val="bg1"/>
              </a:solidFill>
            </a:endParaRPr>
          </a:p>
        </p:txBody>
      </p:sp>
    </p:spTree>
    <p:extLst>
      <p:ext uri="{BB962C8B-B14F-4D97-AF65-F5344CB8AC3E}">
        <p14:creationId xmlns:p14="http://schemas.microsoft.com/office/powerpoint/2010/main" val="2874991100"/>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774825" y="184150"/>
            <a:ext cx="38528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601" dirty="0">
                <a:solidFill>
                  <a:schemeClr val="bg1"/>
                </a:solidFill>
                <a:latin typeface="微软雅黑" panose="020B0503020204020204" pitchFamily="34" charset="-122"/>
                <a:ea typeface="微软雅黑" panose="020B0503020204020204" pitchFamily="34" charset="-122"/>
              </a:rPr>
              <a:t>实例：从堆叠到水平排列</a:t>
            </a:r>
          </a:p>
        </p:txBody>
      </p:sp>
      <p:sp>
        <p:nvSpPr>
          <p:cNvPr id="46083" name="Rectangle 2"/>
          <p:cNvSpPr>
            <a:spLocks noChangeArrowheads="1"/>
          </p:cNvSpPr>
          <p:nvPr/>
        </p:nvSpPr>
        <p:spPr bwMode="auto">
          <a:xfrm flipV="1">
            <a:off x="6380163" y="4787900"/>
            <a:ext cx="2667000" cy="36988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0484" name="Rectangle 5"/>
          <p:cNvSpPr>
            <a:spLocks noChangeArrowheads="1"/>
          </p:cNvSpPr>
          <p:nvPr/>
        </p:nvSpPr>
        <p:spPr bwMode="auto">
          <a:xfrm>
            <a:off x="328774" y="889726"/>
            <a:ext cx="1167188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en-US" altLang="zh-CN" sz="2400" dirty="0">
                <a:solidFill>
                  <a:srgbClr val="7C5901"/>
                </a:solidFill>
                <a:latin typeface="微软雅黑" panose="020B0503020204020204" pitchFamily="34" charset="-122"/>
                <a:ea typeface="微软雅黑" panose="020B0503020204020204" pitchFamily="34" charset="-122"/>
              </a:rPr>
              <a:t>      </a:t>
            </a:r>
            <a:r>
              <a:rPr lang="zh-CN" altLang="zh-CN" sz="24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使用单一的一组 .col-md-* 栅格类，就可以创建一个基本的栅格系统，在手机和平板设备上一开始是堆叠在一起的（超小屏幕到小屏幕这一范围），在桌面（中等）屏幕设备上变为水平排列。</a:t>
            </a:r>
            <a:endParaRPr lang="zh-CN" altLang="en-US" sz="24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endParaRPr>
          </a:p>
        </p:txBody>
      </p:sp>
      <p:pic>
        <p:nvPicPr>
          <p:cNvPr id="4608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838" y="3017609"/>
            <a:ext cx="12112162" cy="331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073230"/>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1747364" y="792193"/>
            <a:ext cx="102414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en-US" sz="2000" b="1"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通过下表可以详细查看 </a:t>
            </a:r>
            <a:r>
              <a:rPr lang="en-US" altLang="zh-CN" sz="2000" b="1"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Bootstrap </a:t>
            </a:r>
            <a:r>
              <a:rPr lang="zh-CN" altLang="en-US" sz="2000" b="1"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的栅格系统是如何在多种屏幕设备上工作的。</a:t>
            </a:r>
          </a:p>
        </p:txBody>
      </p:sp>
      <p:pic>
        <p:nvPicPr>
          <p:cNvPr id="4505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1315304"/>
            <a:ext cx="11727543" cy="5542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0" name="标题 1"/>
          <p:cNvSpPr txBox="1">
            <a:spLocks noChangeArrowheads="1"/>
          </p:cNvSpPr>
          <p:nvPr/>
        </p:nvSpPr>
        <p:spPr bwMode="auto">
          <a:xfrm>
            <a:off x="1787525" y="138917"/>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栅格系统</a:t>
            </a:r>
          </a:p>
        </p:txBody>
      </p:sp>
    </p:spTree>
    <p:extLst>
      <p:ext uri="{BB962C8B-B14F-4D97-AF65-F5344CB8AC3E}">
        <p14:creationId xmlns:p14="http://schemas.microsoft.com/office/powerpoint/2010/main" val="2891038272"/>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栅格系统原理</a:t>
            </a:r>
          </a:p>
        </p:txBody>
      </p:sp>
      <p:sp>
        <p:nvSpPr>
          <p:cNvPr id="2" name="矩形 1"/>
          <p:cNvSpPr/>
          <p:nvPr/>
        </p:nvSpPr>
        <p:spPr>
          <a:xfrm>
            <a:off x="293782" y="707299"/>
            <a:ext cx="5622276" cy="6324808"/>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.container {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padding-right: 15px;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padding-left: 15px;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margin-right: auto;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margin-left: auto;</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@media (min-width: 768px) {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 .container {    width: 750px;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@media (min-width: 992px)</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 {  .container {    width: 970px;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@media (min-width: 1200px)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  .container {    width: 1170px;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04" name="矩形 103"/>
          <p:cNvSpPr/>
          <p:nvPr/>
        </p:nvSpPr>
        <p:spPr>
          <a:xfrm>
            <a:off x="6070505" y="1462816"/>
            <a:ext cx="5622276" cy="3000821"/>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ol-*-n</a:t>
            </a:r>
            <a:r>
              <a:rPr lang="zh-CN" altLang="en-US" dirty="0">
                <a:solidFill>
                  <a:schemeClr val="bg1"/>
                </a:solidFill>
                <a:latin typeface="微软雅黑" panose="020B0503020204020204" pitchFamily="34" charset="-122"/>
                <a:ea typeface="微软雅黑" panose="020B0503020204020204" pitchFamily="34" charset="-122"/>
              </a:rPr>
              <a:t> {</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position: relative; </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min-height: 1px; </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padding-right: 15px;  </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padding-left: 15px;</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float:left;</a:t>
            </a: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059488" y="963842"/>
            <a:ext cx="5426357"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.row {  margin-right: -15px;  margin-left: -15px;}</a:t>
            </a:r>
          </a:p>
        </p:txBody>
      </p:sp>
      <p:sp>
        <p:nvSpPr>
          <p:cNvPr id="105" name="矩形 104"/>
          <p:cNvSpPr/>
          <p:nvPr/>
        </p:nvSpPr>
        <p:spPr>
          <a:xfrm>
            <a:off x="6059488" y="4272677"/>
            <a:ext cx="5622276" cy="2585323"/>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ol-*-12</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width:100%;</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ol-*-11</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width: 91.66666667%;</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ol-*-10</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width:83.33333333%;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a:t>
            </a: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ol-*-1</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width:8.33333333%;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104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59257" y="800857"/>
            <a:ext cx="9742857" cy="6057143"/>
          </a:xfrm>
          <a:prstGeom prst="rect">
            <a:avLst/>
          </a:prstGeom>
        </p:spPr>
      </p:pic>
      <p:sp>
        <p:nvSpPr>
          <p:cNvPr id="3" name="Text Box 3"/>
          <p:cNvSpPr txBox="1">
            <a:spLocks noChangeArrowheads="1"/>
          </p:cNvSpPr>
          <p:nvPr/>
        </p:nvSpPr>
        <p:spPr bwMode="auto">
          <a:xfrm>
            <a:off x="1583280" y="52253"/>
            <a:ext cx="66675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b="1" dirty="0">
                <a:solidFill>
                  <a:schemeClr val="bg1"/>
                </a:solidFill>
                <a:latin typeface="微软雅黑" panose="020B0503020204020204" pitchFamily="34" charset="-122"/>
                <a:ea typeface="微软雅黑" panose="020B0503020204020204" pitchFamily="34" charset="-122"/>
              </a:rPr>
              <a:t>市场需求</a:t>
            </a:r>
          </a:p>
        </p:txBody>
      </p:sp>
    </p:spTree>
    <p:extLst>
      <p:ext uri="{BB962C8B-B14F-4D97-AF65-F5344CB8AC3E}">
        <p14:creationId xmlns:p14="http://schemas.microsoft.com/office/powerpoint/2010/main" val="1286571090"/>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12" name="文本框 11"/>
          <p:cNvSpPr txBox="1"/>
          <p:nvPr/>
        </p:nvSpPr>
        <p:spPr>
          <a:xfrm>
            <a:off x="1706253" y="161967"/>
            <a:ext cx="2031325"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栅格系统原理</a:t>
            </a:r>
          </a:p>
        </p:txBody>
      </p:sp>
      <p:sp>
        <p:nvSpPr>
          <p:cNvPr id="8" name="矩形 7"/>
          <p:cNvSpPr/>
          <p:nvPr/>
        </p:nvSpPr>
        <p:spPr>
          <a:xfrm>
            <a:off x="6180674" y="1132871"/>
            <a:ext cx="5622276" cy="2585323"/>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ol-*-offset-12</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margin-left:100%;</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ol-*-offset-11</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margin-left: 91.66666667%;</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ol-*-offset-10</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margin-left:83.33333333%;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a:t>
            </a: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ol-*-offset-0</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margin-left:8.33333333%;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09126" y="1277956"/>
            <a:ext cx="4225578" cy="369332"/>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列偏移：</a:t>
            </a:r>
            <a:r>
              <a:rPr lang="en-US" altLang="zh-CN" dirty="0">
                <a:solidFill>
                  <a:schemeClr val="bg1"/>
                </a:solidFill>
                <a:latin typeface="微软雅黑" panose="020B0503020204020204" pitchFamily="34" charset="-122"/>
                <a:ea typeface="微软雅黑" panose="020B0503020204020204" pitchFamily="34" charset="-122"/>
              </a:rPr>
              <a:t>col-*-offset-n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609126" y="3613532"/>
            <a:ext cx="4225578" cy="1200329"/>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列排序：</a:t>
            </a:r>
            <a:endParaRPr lang="en-US" altLang="zh-CN"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bg1"/>
                </a:solidFill>
                <a:latin typeface="微软雅黑" panose="020B0503020204020204" pitchFamily="34" charset="-122"/>
                <a:ea typeface="微软雅黑" panose="020B0503020204020204" pitchFamily="34" charset="-122"/>
              </a:rPr>
              <a:t>col-*-pull-n</a:t>
            </a:r>
          </a:p>
          <a:p>
            <a:r>
              <a:rPr lang="en-US" altLang="zh-CN" dirty="0">
                <a:solidFill>
                  <a:schemeClr val="bg1"/>
                </a:solidFill>
                <a:latin typeface="微软雅黑" panose="020B0503020204020204" pitchFamily="34" charset="-122"/>
                <a:ea typeface="微软雅黑" panose="020B0503020204020204" pitchFamily="34" charset="-122"/>
              </a:rPr>
              <a:t>col-*-push-n</a:t>
            </a:r>
            <a:endParaRPr lang="zh-CN" altLang="en-US"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6180674" y="3622683"/>
            <a:ext cx="5622276" cy="2585323"/>
          </a:xfrm>
          <a:prstGeom prst="rect">
            <a:avLst/>
          </a:prstGeom>
        </p:spPr>
        <p:txBody>
          <a:bodyPr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ol-*-pull-12</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right:100%;</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ol-*-pull-11</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right: 91.66666667%;</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ol-*-pull-10</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right:83.33333333%;</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a:t>
            </a: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.c</a:t>
            </a:r>
            <a:r>
              <a:rPr lang="en-US" altLang="zh-CN" dirty="0">
                <a:solidFill>
                  <a:schemeClr val="bg1"/>
                </a:solidFill>
                <a:latin typeface="微软雅黑" panose="020B0503020204020204" pitchFamily="34" charset="-122"/>
                <a:ea typeface="微软雅黑" panose="020B0503020204020204" pitchFamily="34" charset="-122"/>
              </a:rPr>
              <a:t>ol-*-pull-0</a:t>
            </a:r>
            <a:r>
              <a:rPr lang="zh-CN" altLang="en-US" dirty="0">
                <a:solidFill>
                  <a:schemeClr val="bg1"/>
                </a:solidFill>
                <a:latin typeface="微软雅黑" panose="020B0503020204020204" pitchFamily="34" charset="-122"/>
                <a:ea typeface="微软雅黑" panose="020B0503020204020204" pitchFamily="34" charset="-122"/>
              </a:rPr>
              <a:t>   {  </a:t>
            </a:r>
            <a:r>
              <a:rPr lang="en-US" altLang="zh-CN" dirty="0">
                <a:solidFill>
                  <a:schemeClr val="bg1"/>
                </a:solidFill>
                <a:latin typeface="微软雅黑" panose="020B0503020204020204" pitchFamily="34" charset="-122"/>
                <a:ea typeface="微软雅黑" panose="020B0503020204020204" pitchFamily="34" charset="-122"/>
              </a:rPr>
              <a:t>right:0;</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0938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787525" y="63737"/>
            <a:ext cx="2098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响应式工具</a:t>
            </a:r>
          </a:p>
        </p:txBody>
      </p:sp>
      <p:sp>
        <p:nvSpPr>
          <p:cNvPr id="48131" name="Rectangle 2"/>
          <p:cNvSpPr>
            <a:spLocks noChangeArrowheads="1"/>
          </p:cNvSpPr>
          <p:nvPr/>
        </p:nvSpPr>
        <p:spPr bwMode="auto">
          <a:xfrm flipV="1">
            <a:off x="6380163" y="4787900"/>
            <a:ext cx="2667000" cy="36988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p>
        </p:txBody>
      </p:sp>
      <p:sp>
        <p:nvSpPr>
          <p:cNvPr id="20484" name="Rectangle 5"/>
          <p:cNvSpPr>
            <a:spLocks noChangeArrowheads="1"/>
          </p:cNvSpPr>
          <p:nvPr/>
        </p:nvSpPr>
        <p:spPr bwMode="auto">
          <a:xfrm>
            <a:off x="191344" y="544976"/>
            <a:ext cx="1188000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defRPr/>
            </a:pPr>
            <a:r>
              <a:rPr lang="zh-CN" altLang="en-US" sz="2400" dirty="0">
                <a:solidFill>
                  <a:schemeClr val="tx1">
                    <a:lumMod val="65000"/>
                    <a:lumOff val="35000"/>
                  </a:schemeClr>
                </a:solidFill>
                <a:highlight>
                  <a:srgbClr val="FFFFFF"/>
                </a:highlight>
                <a:latin typeface="微软雅黑" panose="020B0503020204020204" pitchFamily="34" charset="-122"/>
                <a:ea typeface="微软雅黑" panose="020B0503020204020204" pitchFamily="34" charset="-122"/>
              </a:rPr>
              <a:t>      为了加快对移动设备友好的页面开发工作，利用媒体查询功能并使用这些工具类可以方便的针对不同设备展示或隐藏页面内容。有针对性的使用这类工具类，从而避免为同一个网站创建完全不同的版本。相反，通过使用这些工具类可以在不同设备上提供不同的展现形式。</a:t>
            </a:r>
          </a:p>
        </p:txBody>
      </p:sp>
      <p:pic>
        <p:nvPicPr>
          <p:cNvPr id="4813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019" y="2369660"/>
            <a:ext cx="10089352" cy="44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193216"/>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4000" b="1" dirty="0">
                <a:solidFill>
                  <a:schemeClr val="bg1"/>
                </a:solidFill>
                <a:latin typeface="微软雅黑" panose="020B0503020204020204" pitchFamily="34" charset="-122"/>
                <a:ea typeface="微软雅黑" panose="020B0503020204020204" pitchFamily="34" charset="-122"/>
              </a:rPr>
              <a:t>如何重写</a:t>
            </a:r>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样式</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82129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8342" y="1317172"/>
            <a:ext cx="5793574" cy="5262979"/>
          </a:xfrm>
          <a:prstGeom prst="rect">
            <a:avLst/>
          </a:prstGeom>
          <a:noFill/>
        </p:spPr>
        <p:txBody>
          <a:bodyPr wrap="none" rtlCol="0">
            <a:spAutoFit/>
          </a:bodyPr>
          <a:lstStyle/>
          <a:p>
            <a:pPr marL="342900" indent="-342900">
              <a:lnSpc>
                <a:spcPct val="150000"/>
              </a:lnSpc>
              <a:buFont typeface="+mj-lt"/>
              <a:buAutoNum type="arabicPeriod"/>
            </a:pPr>
            <a:r>
              <a:rPr lang="zh-CN" altLang="en-US" sz="3200" dirty="0">
                <a:solidFill>
                  <a:schemeClr val="bg1"/>
                </a:solidFill>
                <a:latin typeface="微软雅黑" panose="020B0503020204020204" pitchFamily="34" charset="-122"/>
                <a:ea typeface="微软雅黑" panose="020B0503020204020204" pitchFamily="34" charset="-122"/>
              </a:rPr>
              <a:t>重新编译 </a:t>
            </a:r>
            <a:r>
              <a:rPr lang="en-US" altLang="zh-CN" sz="3200" dirty="0">
                <a:solidFill>
                  <a:schemeClr val="bg1"/>
                </a:solidFill>
                <a:latin typeface="微软雅黑" panose="020B0503020204020204" pitchFamily="34" charset="-122"/>
                <a:ea typeface="微软雅黑" panose="020B0503020204020204" pitchFamily="34" charset="-122"/>
              </a:rPr>
              <a:t>Sass</a:t>
            </a:r>
            <a:r>
              <a:rPr lang="zh-CN" altLang="en-US" sz="3200" dirty="0">
                <a:solidFill>
                  <a:schemeClr val="bg1"/>
                </a:solidFill>
                <a:latin typeface="微软雅黑" panose="020B0503020204020204" pitchFamily="34" charset="-122"/>
                <a:ea typeface="微软雅黑" panose="020B0503020204020204" pitchFamily="34" charset="-122"/>
              </a:rPr>
              <a:t> 或 </a:t>
            </a:r>
            <a:r>
              <a:rPr lang="en-US" altLang="zh-CN" sz="3200" dirty="0">
                <a:solidFill>
                  <a:schemeClr val="bg1"/>
                </a:solidFill>
                <a:latin typeface="微软雅黑" panose="020B0503020204020204" pitchFamily="34" charset="-122"/>
                <a:ea typeface="微软雅黑" panose="020B0503020204020204" pitchFamily="34" charset="-122"/>
              </a:rPr>
              <a:t>Less</a:t>
            </a:r>
          </a:p>
          <a:p>
            <a:pPr marL="342900" indent="-342900">
              <a:lnSpc>
                <a:spcPct val="150000"/>
              </a:lnSpc>
              <a:buFont typeface="+mj-lt"/>
              <a:buAutoNum type="arabicPeriod"/>
            </a:pPr>
            <a:endParaRPr lang="en-US" altLang="zh-CN" sz="3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3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3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3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endParaRPr lang="en-US" altLang="zh-CN" sz="3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sz="3200" dirty="0">
                <a:solidFill>
                  <a:schemeClr val="bg1"/>
                </a:solidFill>
                <a:latin typeface="微软雅黑" panose="020B0503020204020204" pitchFamily="34" charset="-122"/>
                <a:ea typeface="微软雅黑" panose="020B0503020204020204" pitchFamily="34" charset="-122"/>
              </a:rPr>
              <a:t>通过</a:t>
            </a:r>
            <a:r>
              <a:rPr lang="en-US" altLang="zh-CN" sz="3200" dirty="0">
                <a:solidFill>
                  <a:schemeClr val="bg1"/>
                </a:solidFill>
                <a:latin typeface="微软雅黑" panose="020B0503020204020204" pitchFamily="34" charset="-122"/>
                <a:ea typeface="微软雅黑" panose="020B0503020204020204" pitchFamily="34" charset="-122"/>
              </a:rPr>
              <a:t>CSS</a:t>
            </a:r>
            <a:r>
              <a:rPr lang="zh-CN" altLang="en-US" sz="3200" dirty="0">
                <a:solidFill>
                  <a:schemeClr val="bg1"/>
                </a:solidFill>
                <a:latin typeface="微软雅黑" panose="020B0503020204020204" pitchFamily="34" charset="-122"/>
                <a:ea typeface="微软雅黑" panose="020B0503020204020204" pitchFamily="34" charset="-122"/>
              </a:rPr>
              <a:t>规则，覆盖默认样式</a:t>
            </a:r>
            <a:endParaRPr lang="en-US" altLang="zh-CN" sz="32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42000" y="2100475"/>
            <a:ext cx="7490106" cy="3570981"/>
          </a:xfrm>
          <a:prstGeom prst="rect">
            <a:avLst/>
          </a:prstGeom>
        </p:spPr>
      </p:pic>
    </p:spTree>
    <p:extLst>
      <p:ext uri="{BB962C8B-B14F-4D97-AF65-F5344CB8AC3E}">
        <p14:creationId xmlns:p14="http://schemas.microsoft.com/office/powerpoint/2010/main" val="301853778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4000" b="1" dirty="0">
                <a:solidFill>
                  <a:schemeClr val="bg1"/>
                </a:solidFill>
                <a:latin typeface="微软雅黑" panose="020B0503020204020204" pitchFamily="34" charset="-122"/>
                <a:ea typeface="微软雅黑" panose="020B0503020204020204" pitchFamily="34" charset="-122"/>
              </a:rPr>
              <a:t>如何解决浏览器兼容性</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23173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318" y="737308"/>
            <a:ext cx="11604172" cy="5447645"/>
          </a:xfrm>
          <a:prstGeom prst="rect">
            <a:avLst/>
          </a:prstGeom>
          <a:noFill/>
        </p:spPr>
        <p:txBody>
          <a:bodyPr wrap="square" rtlCol="0">
            <a:spAutoFit/>
          </a:bodyPr>
          <a:lstStyle/>
          <a:p>
            <a:pPr marL="342900" indent="-342900">
              <a:lnSpc>
                <a:spcPct val="150000"/>
              </a:lnSpc>
              <a:buFont typeface="+mj-lt"/>
              <a:buAutoNum type="arabicPeriod"/>
            </a:pPr>
            <a:r>
              <a:rPr lang="zh-CN" altLang="en-US" sz="3200" dirty="0">
                <a:solidFill>
                  <a:schemeClr val="bg1"/>
                </a:solidFill>
                <a:latin typeface="微软雅黑" panose="020B0503020204020204" pitchFamily="34" charset="-122"/>
                <a:ea typeface="微软雅黑" panose="020B0503020204020204" pitchFamily="34" charset="-122"/>
              </a:rPr>
              <a:t>强制使用最新内核</a:t>
            </a:r>
            <a:endParaRPr lang="en-US" altLang="zh-CN" sz="3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&lt;meta http-</a:t>
            </a:r>
            <a:r>
              <a:rPr lang="en-US" altLang="zh-CN" sz="2400" dirty="0" err="1">
                <a:solidFill>
                  <a:schemeClr val="bg1"/>
                </a:solidFill>
                <a:latin typeface="微软雅黑" panose="020B0503020204020204" pitchFamily="34" charset="-122"/>
                <a:ea typeface="微软雅黑" panose="020B0503020204020204" pitchFamily="34" charset="-122"/>
              </a:rPr>
              <a:t>equiv</a:t>
            </a:r>
            <a:r>
              <a:rPr lang="en-US" altLang="zh-CN" sz="2400" dirty="0">
                <a:solidFill>
                  <a:schemeClr val="bg1"/>
                </a:solidFill>
                <a:latin typeface="微软雅黑" panose="020B0503020204020204" pitchFamily="34" charset="-122"/>
                <a:ea typeface="微软雅黑" panose="020B0503020204020204" pitchFamily="34" charset="-122"/>
              </a:rPr>
              <a:t>="X-UA-Compatible" content="IE=</a:t>
            </a:r>
            <a:r>
              <a:rPr lang="en-US" altLang="zh-CN" sz="2400" dirty="0" err="1">
                <a:solidFill>
                  <a:schemeClr val="bg1"/>
                </a:solidFill>
                <a:latin typeface="微软雅黑" panose="020B0503020204020204" pitchFamily="34" charset="-122"/>
                <a:ea typeface="微软雅黑" panose="020B0503020204020204" pitchFamily="34" charset="-122"/>
              </a:rPr>
              <a:t>edge,chrome</a:t>
            </a:r>
            <a:r>
              <a:rPr lang="en-US" altLang="zh-CN" sz="2400" dirty="0">
                <a:solidFill>
                  <a:schemeClr val="bg1"/>
                </a:solidFill>
                <a:latin typeface="微软雅黑" panose="020B0503020204020204" pitchFamily="34" charset="-122"/>
                <a:ea typeface="微软雅黑" panose="020B0503020204020204" pitchFamily="34" charset="-122"/>
              </a:rPr>
              <a:t>=1"&gt;</a:t>
            </a:r>
          </a:p>
          <a:p>
            <a:pP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&lt;meta name="renderer" content="</a:t>
            </a:r>
            <a:r>
              <a:rPr lang="en-US" altLang="zh-CN" sz="2400" dirty="0" err="1">
                <a:solidFill>
                  <a:schemeClr val="bg1"/>
                </a:solidFill>
                <a:latin typeface="微软雅黑" panose="020B0503020204020204" pitchFamily="34" charset="-122"/>
                <a:ea typeface="微软雅黑" panose="020B0503020204020204" pitchFamily="34" charset="-122"/>
              </a:rPr>
              <a:t>webkit</a:t>
            </a:r>
            <a:r>
              <a:rPr lang="en-US" altLang="zh-CN" sz="2400" dirty="0">
                <a:solidFill>
                  <a:schemeClr val="bg1"/>
                </a:solidFill>
                <a:latin typeface="微软雅黑" panose="020B0503020204020204" pitchFamily="34" charset="-122"/>
                <a:ea typeface="微软雅黑" panose="020B0503020204020204" pitchFamily="34" charset="-122"/>
              </a:rPr>
              <a:t>" /&gt;</a:t>
            </a:r>
          </a:p>
          <a:p>
            <a:pPr>
              <a:lnSpc>
                <a:spcPct val="150000"/>
              </a:lnSpc>
            </a:pPr>
            <a:r>
              <a:rPr lang="en-US" altLang="zh-CN" sz="3200" dirty="0">
                <a:solidFill>
                  <a:schemeClr val="bg1"/>
                </a:solidFill>
                <a:latin typeface="微软雅黑" panose="020B0503020204020204" pitchFamily="34" charset="-122"/>
                <a:ea typeface="微软雅黑" panose="020B0503020204020204" pitchFamily="34" charset="-122"/>
              </a:rPr>
              <a:t>2. </a:t>
            </a:r>
            <a:r>
              <a:rPr lang="en-US" altLang="zh-CN" sz="3200" dirty="0" err="1">
                <a:solidFill>
                  <a:schemeClr val="bg1"/>
                </a:solidFill>
                <a:latin typeface="微软雅黑" panose="020B0503020204020204" pitchFamily="34" charset="-122"/>
                <a:ea typeface="微软雅黑" panose="020B0503020204020204" pitchFamily="34" charset="-122"/>
              </a:rPr>
              <a:t>Bsie</a:t>
            </a:r>
            <a:r>
              <a:rPr lang="zh-CN" altLang="en-US" sz="3200" dirty="0">
                <a:solidFill>
                  <a:schemeClr val="bg1"/>
                </a:solidFill>
                <a:latin typeface="微软雅黑" panose="020B0503020204020204" pitchFamily="34" charset="-122"/>
                <a:ea typeface="微软雅黑" panose="020B0503020204020204" pitchFamily="34" charset="-122"/>
              </a:rPr>
              <a:t>（鄙视</a:t>
            </a:r>
            <a:r>
              <a:rPr lang="en-US" altLang="zh-CN" sz="3200" dirty="0">
                <a:solidFill>
                  <a:schemeClr val="bg1"/>
                </a:solidFill>
                <a:latin typeface="微软雅黑" panose="020B0503020204020204" pitchFamily="34" charset="-122"/>
                <a:ea typeface="微软雅黑" panose="020B0503020204020204" pitchFamily="34" charset="-122"/>
              </a:rPr>
              <a:t>IE</a:t>
            </a:r>
            <a:r>
              <a:rPr lang="zh-CN" altLang="en-US" sz="3200" dirty="0">
                <a:solidFill>
                  <a:schemeClr val="bg1"/>
                </a:solidFill>
                <a:latin typeface="微软雅黑" panose="020B0503020204020204" pitchFamily="34" charset="-122"/>
                <a:ea typeface="微软雅黑" panose="020B0503020204020204" pitchFamily="34" charset="-122"/>
              </a:rPr>
              <a:t>）</a:t>
            </a:r>
            <a:endParaRPr lang="en-US" altLang="zh-CN" sz="3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3200" dirty="0">
                <a:solidFill>
                  <a:schemeClr val="bg1"/>
                </a:solidFill>
                <a:latin typeface="微软雅黑" panose="020B0503020204020204" pitchFamily="34" charset="-122"/>
                <a:ea typeface="微软雅黑" panose="020B0503020204020204" pitchFamily="34" charset="-122"/>
              </a:rPr>
              <a:t>Bootstrap IE6 </a:t>
            </a:r>
            <a:r>
              <a:rPr lang="zh-CN" altLang="en-US" sz="3200" dirty="0">
                <a:solidFill>
                  <a:schemeClr val="bg1"/>
                </a:solidFill>
                <a:latin typeface="微软雅黑" panose="020B0503020204020204" pitchFamily="34" charset="-122"/>
                <a:ea typeface="微软雅黑" panose="020B0503020204020204" pitchFamily="34" charset="-122"/>
              </a:rPr>
              <a:t>兼容库</a:t>
            </a:r>
            <a:endParaRPr lang="en-US" altLang="zh-CN" sz="32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200" b="1" dirty="0">
                <a:solidFill>
                  <a:srgbClr val="FFFF00"/>
                </a:solidFill>
                <a:latin typeface="微软雅黑" panose="020B0503020204020204" pitchFamily="34" charset="-122"/>
                <a:ea typeface="微软雅黑" panose="020B0503020204020204" pitchFamily="34" charset="-122"/>
              </a:rPr>
              <a:t>bootstrap/</a:t>
            </a:r>
            <a:r>
              <a:rPr lang="en-US" altLang="zh-CN" sz="2200" b="1" dirty="0" err="1">
                <a:solidFill>
                  <a:srgbClr val="FFFF00"/>
                </a:solidFill>
                <a:latin typeface="微软雅黑" panose="020B0503020204020204" pitchFamily="34" charset="-122"/>
                <a:ea typeface="微软雅黑" panose="020B0503020204020204" pitchFamily="34" charset="-122"/>
              </a:rPr>
              <a:t>css</a:t>
            </a:r>
            <a:r>
              <a:rPr lang="en-US" altLang="zh-CN" sz="2200" b="1" dirty="0">
                <a:solidFill>
                  <a:srgbClr val="FFFF00"/>
                </a:solidFill>
                <a:latin typeface="微软雅黑" panose="020B0503020204020204" pitchFamily="34" charset="-122"/>
                <a:ea typeface="微软雅黑" panose="020B0503020204020204" pitchFamily="34" charset="-122"/>
              </a:rPr>
              <a:t>/bootstrap-ie6.css :</a:t>
            </a:r>
            <a:r>
              <a:rPr lang="zh-CN" altLang="en-US" sz="2200" b="1" dirty="0">
                <a:solidFill>
                  <a:srgbClr val="FFFF00"/>
                </a:solidFill>
                <a:latin typeface="微软雅黑" panose="020B0503020204020204" pitchFamily="34" charset="-122"/>
                <a:ea typeface="微软雅黑" panose="020B0503020204020204" pitchFamily="34" charset="-122"/>
              </a:rPr>
              <a:t>这是</a:t>
            </a:r>
            <a:r>
              <a:rPr lang="en-US" altLang="zh-CN" sz="2200" b="1" dirty="0" err="1">
                <a:solidFill>
                  <a:srgbClr val="FFFF00"/>
                </a:solidFill>
                <a:latin typeface="微软雅黑" panose="020B0503020204020204" pitchFamily="34" charset="-122"/>
                <a:ea typeface="微软雅黑" panose="020B0503020204020204" pitchFamily="34" charset="-122"/>
              </a:rPr>
              <a:t>bsie</a:t>
            </a:r>
            <a:r>
              <a:rPr lang="zh-CN" altLang="en-US" sz="2200" b="1" dirty="0">
                <a:solidFill>
                  <a:srgbClr val="FFFF00"/>
                </a:solidFill>
                <a:latin typeface="微软雅黑" panose="020B0503020204020204" pitchFamily="34" charset="-122"/>
                <a:ea typeface="微软雅黑" panose="020B0503020204020204" pitchFamily="34" charset="-122"/>
              </a:rPr>
              <a:t>的主要的</a:t>
            </a:r>
            <a:r>
              <a:rPr lang="en-US" altLang="zh-CN" sz="2200" b="1" dirty="0" err="1">
                <a:solidFill>
                  <a:srgbClr val="FFFF00"/>
                </a:solidFill>
                <a:latin typeface="微软雅黑" panose="020B0503020204020204" pitchFamily="34" charset="-122"/>
                <a:ea typeface="微软雅黑" panose="020B0503020204020204" pitchFamily="34" charset="-122"/>
              </a:rPr>
              <a:t>css</a:t>
            </a:r>
            <a:r>
              <a:rPr lang="zh-CN" altLang="en-US" sz="2200" b="1" dirty="0">
                <a:solidFill>
                  <a:srgbClr val="FFFF00"/>
                </a:solidFill>
                <a:latin typeface="微软雅黑" panose="020B0503020204020204" pitchFamily="34" charset="-122"/>
                <a:ea typeface="微软雅黑" panose="020B0503020204020204" pitchFamily="34" charset="-122"/>
              </a:rPr>
              <a:t>文件。</a:t>
            </a:r>
          </a:p>
          <a:p>
            <a:pPr>
              <a:lnSpc>
                <a:spcPct val="150000"/>
              </a:lnSpc>
            </a:pPr>
            <a:r>
              <a:rPr lang="en-US" altLang="zh-CN" sz="2200" b="1" dirty="0">
                <a:solidFill>
                  <a:srgbClr val="FFFF00"/>
                </a:solidFill>
                <a:latin typeface="微软雅黑" panose="020B0503020204020204" pitchFamily="34" charset="-122"/>
                <a:ea typeface="微软雅黑" panose="020B0503020204020204" pitchFamily="34" charset="-122"/>
              </a:rPr>
              <a:t>bootstrap/</a:t>
            </a:r>
            <a:r>
              <a:rPr lang="en-US" altLang="zh-CN" sz="2200" b="1" dirty="0" err="1">
                <a:solidFill>
                  <a:srgbClr val="FFFF00"/>
                </a:solidFill>
                <a:latin typeface="微软雅黑" panose="020B0503020204020204" pitchFamily="34" charset="-122"/>
                <a:ea typeface="微软雅黑" panose="020B0503020204020204" pitchFamily="34" charset="-122"/>
              </a:rPr>
              <a:t>css</a:t>
            </a:r>
            <a:r>
              <a:rPr lang="en-US" altLang="zh-CN" sz="2200" b="1" dirty="0">
                <a:solidFill>
                  <a:srgbClr val="FFFF00"/>
                </a:solidFill>
                <a:latin typeface="微软雅黑" panose="020B0503020204020204" pitchFamily="34" charset="-122"/>
                <a:ea typeface="微软雅黑" panose="020B0503020204020204" pitchFamily="34" charset="-122"/>
              </a:rPr>
              <a:t>/ie.css :</a:t>
            </a:r>
            <a:r>
              <a:rPr lang="zh-CN" altLang="en-US" sz="2200" b="1" dirty="0">
                <a:solidFill>
                  <a:srgbClr val="FFFF00"/>
                </a:solidFill>
                <a:latin typeface="微软雅黑" panose="020B0503020204020204" pitchFamily="34" charset="-122"/>
                <a:ea typeface="微软雅黑" panose="020B0503020204020204" pitchFamily="34" charset="-122"/>
              </a:rPr>
              <a:t>这是</a:t>
            </a:r>
            <a:r>
              <a:rPr lang="en-US" altLang="zh-CN" sz="2200" b="1" dirty="0" err="1">
                <a:solidFill>
                  <a:srgbClr val="FFFF00"/>
                </a:solidFill>
                <a:latin typeface="微软雅黑" panose="020B0503020204020204" pitchFamily="34" charset="-122"/>
                <a:ea typeface="微软雅黑" panose="020B0503020204020204" pitchFamily="34" charset="-122"/>
              </a:rPr>
              <a:t>bsie</a:t>
            </a:r>
            <a:r>
              <a:rPr lang="zh-CN" altLang="en-US" sz="2200" b="1" dirty="0">
                <a:solidFill>
                  <a:srgbClr val="FFFF00"/>
                </a:solidFill>
                <a:latin typeface="微软雅黑" panose="020B0503020204020204" pitchFamily="34" charset="-122"/>
                <a:ea typeface="微软雅黑" panose="020B0503020204020204" pitchFamily="34" charset="-122"/>
              </a:rPr>
              <a:t>额外添加的</a:t>
            </a:r>
            <a:r>
              <a:rPr lang="en-US" altLang="zh-CN" sz="2200" b="1" dirty="0" err="1">
                <a:solidFill>
                  <a:srgbClr val="FFFF00"/>
                </a:solidFill>
                <a:latin typeface="微软雅黑" panose="020B0503020204020204" pitchFamily="34" charset="-122"/>
                <a:ea typeface="微软雅黑" panose="020B0503020204020204" pitchFamily="34" charset="-122"/>
              </a:rPr>
              <a:t>css</a:t>
            </a:r>
            <a:r>
              <a:rPr lang="zh-CN" altLang="en-US" sz="2200" b="1" dirty="0">
                <a:solidFill>
                  <a:srgbClr val="FFFF00"/>
                </a:solidFill>
                <a:latin typeface="微软雅黑" panose="020B0503020204020204" pitchFamily="34" charset="-122"/>
                <a:ea typeface="微软雅黑" panose="020B0503020204020204" pitchFamily="34" charset="-122"/>
              </a:rPr>
              <a:t>补丁</a:t>
            </a:r>
            <a:endParaRPr lang="en-US" altLang="zh-CN" sz="2200" b="1" dirty="0">
              <a:solidFill>
                <a:srgbClr val="FFFF00"/>
              </a:solidFill>
              <a:latin typeface="微软雅黑" panose="020B0503020204020204" pitchFamily="34" charset="-122"/>
              <a:ea typeface="微软雅黑" panose="020B0503020204020204" pitchFamily="34" charset="-122"/>
            </a:endParaRPr>
          </a:p>
          <a:p>
            <a:pPr>
              <a:lnSpc>
                <a:spcPct val="150000"/>
              </a:lnSpc>
            </a:pPr>
            <a:r>
              <a:rPr lang="zh-CN" altLang="en-US" sz="2200" b="1" dirty="0">
                <a:solidFill>
                  <a:srgbClr val="FFFF00"/>
                </a:solidFill>
                <a:latin typeface="微软雅黑" panose="020B0503020204020204" pitchFamily="34" charset="-122"/>
                <a:ea typeface="微软雅黑" panose="020B0503020204020204" pitchFamily="34" charset="-122"/>
              </a:rPr>
              <a:t>这个文件中的大部分内容无法写入到 </a:t>
            </a:r>
            <a:r>
              <a:rPr lang="en-US" altLang="zh-CN" sz="2200" b="1" dirty="0">
                <a:solidFill>
                  <a:srgbClr val="FFFF00"/>
                </a:solidFill>
                <a:latin typeface="微软雅黑" panose="020B0503020204020204" pitchFamily="34" charset="-122"/>
                <a:ea typeface="微软雅黑" panose="020B0503020204020204" pitchFamily="34" charset="-122"/>
              </a:rPr>
              <a:t>.less </a:t>
            </a:r>
            <a:r>
              <a:rPr lang="zh-CN" altLang="en-US" sz="2200" b="1" dirty="0">
                <a:solidFill>
                  <a:srgbClr val="FFFF00"/>
                </a:solidFill>
                <a:latin typeface="微软雅黑" panose="020B0503020204020204" pitchFamily="34" charset="-122"/>
                <a:ea typeface="微软雅黑" panose="020B0503020204020204" pitchFamily="34" charset="-122"/>
              </a:rPr>
              <a:t>文件中，并且必须紧跟在 </a:t>
            </a:r>
            <a:r>
              <a:rPr lang="en-US" altLang="zh-CN" sz="2200" b="1" dirty="0">
                <a:solidFill>
                  <a:srgbClr val="FFFF00"/>
                </a:solidFill>
                <a:latin typeface="微软雅黑" panose="020B0503020204020204" pitchFamily="34" charset="-122"/>
                <a:ea typeface="微软雅黑" panose="020B0503020204020204" pitchFamily="34" charset="-122"/>
              </a:rPr>
              <a:t>bootstrap-ie6.css </a:t>
            </a:r>
            <a:r>
              <a:rPr lang="zh-CN" altLang="en-US" sz="2200" b="1" dirty="0">
                <a:solidFill>
                  <a:srgbClr val="FFFF00"/>
                </a:solidFill>
                <a:latin typeface="微软雅黑" panose="020B0503020204020204" pitchFamily="34" charset="-122"/>
                <a:ea typeface="微软雅黑" panose="020B0503020204020204" pitchFamily="34" charset="-122"/>
              </a:rPr>
              <a:t>之后在</a:t>
            </a:r>
            <a:r>
              <a:rPr lang="en-US" altLang="zh-CN" sz="2200" b="1" dirty="0">
                <a:solidFill>
                  <a:srgbClr val="FFFF00"/>
                </a:solidFill>
                <a:latin typeface="微软雅黑" panose="020B0503020204020204" pitchFamily="34" charset="-122"/>
                <a:ea typeface="微软雅黑" panose="020B0503020204020204" pitchFamily="34" charset="-122"/>
              </a:rPr>
              <a:t>&lt;head&gt; </a:t>
            </a:r>
            <a:r>
              <a:rPr lang="zh-CN" altLang="en-US" sz="2200" b="1" dirty="0">
                <a:solidFill>
                  <a:srgbClr val="FFFF00"/>
                </a:solidFill>
                <a:latin typeface="微软雅黑" panose="020B0503020204020204" pitchFamily="34" charset="-122"/>
                <a:ea typeface="微软雅黑" panose="020B0503020204020204" pitchFamily="34" charset="-122"/>
              </a:rPr>
              <a:t>中引入。</a:t>
            </a:r>
            <a:endParaRPr lang="en-US" altLang="zh-CN" sz="22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0876544"/>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28800" y="0"/>
            <a:ext cx="8920163" cy="858644"/>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a:t>
            </a:r>
            <a:r>
              <a:rPr lang="zh-CN" altLang="en-US" sz="4000" b="1" dirty="0">
                <a:solidFill>
                  <a:schemeClr val="bg1"/>
                </a:solidFill>
                <a:latin typeface="微软雅黑" panose="020B0503020204020204" pitchFamily="34" charset="-122"/>
                <a:ea typeface="微软雅黑" panose="020B0503020204020204" pitchFamily="34" charset="-122"/>
              </a:rPr>
              <a:t>样式</a:t>
            </a:r>
          </a:p>
        </p:txBody>
      </p:sp>
      <p:sp>
        <p:nvSpPr>
          <p:cNvPr id="4" name="文本框 3"/>
          <p:cNvSpPr txBox="1"/>
          <p:nvPr/>
        </p:nvSpPr>
        <p:spPr>
          <a:xfrm>
            <a:off x="604434" y="1389530"/>
            <a:ext cx="10963452" cy="5170646"/>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Bootstrap</a:t>
            </a:r>
            <a:r>
              <a:rPr lang="zh-CN" altLang="en-US" sz="2200" dirty="0">
                <a:solidFill>
                  <a:schemeClr val="bg1"/>
                </a:solidFill>
                <a:latin typeface="微软雅黑" panose="020B0503020204020204" pitchFamily="34" charset="-122"/>
                <a:ea typeface="微软雅黑" panose="020B0503020204020204" pitchFamily="34" charset="-122"/>
              </a:rPr>
              <a:t>提供了全局的</a:t>
            </a:r>
            <a:r>
              <a:rPr lang="en-US" altLang="zh-CN" sz="2200" dirty="0">
                <a:solidFill>
                  <a:schemeClr val="bg1"/>
                </a:solidFill>
                <a:latin typeface="微软雅黑" panose="020B0503020204020204" pitchFamily="34" charset="-122"/>
                <a:ea typeface="微软雅黑" panose="020B0503020204020204" pitchFamily="34" charset="-122"/>
              </a:rPr>
              <a:t>CSS</a:t>
            </a:r>
            <a:r>
              <a:rPr lang="zh-CN" altLang="en-US" sz="2200" dirty="0">
                <a:solidFill>
                  <a:schemeClr val="bg1"/>
                </a:solidFill>
                <a:latin typeface="微软雅黑" panose="020B0503020204020204" pitchFamily="34" charset="-122"/>
                <a:ea typeface="微软雅黑" panose="020B0503020204020204" pitchFamily="34" charset="-122"/>
              </a:rPr>
              <a:t>样式，基本的</a:t>
            </a:r>
            <a:r>
              <a:rPr lang="en-US" altLang="zh-CN" sz="2200" dirty="0">
                <a:solidFill>
                  <a:schemeClr val="bg1"/>
                </a:solidFill>
                <a:latin typeface="微软雅黑" panose="020B0503020204020204" pitchFamily="34" charset="-122"/>
                <a:ea typeface="微软雅黑" panose="020B0503020204020204" pitchFamily="34" charset="-122"/>
              </a:rPr>
              <a:t>HTML</a:t>
            </a:r>
            <a:r>
              <a:rPr lang="zh-CN" altLang="en-US" sz="2200" dirty="0">
                <a:solidFill>
                  <a:schemeClr val="bg1"/>
                </a:solidFill>
                <a:latin typeface="微软雅黑" panose="020B0503020204020204" pitchFamily="34" charset="-122"/>
                <a:ea typeface="微软雅黑" panose="020B0503020204020204" pitchFamily="34" charset="-122"/>
              </a:rPr>
              <a:t>元素均可以通过</a:t>
            </a:r>
            <a:r>
              <a:rPr lang="en-US" altLang="zh-CN" sz="2200" dirty="0">
                <a:solidFill>
                  <a:schemeClr val="bg1"/>
                </a:solidFill>
                <a:latin typeface="微软雅黑" panose="020B0503020204020204" pitchFamily="34" charset="-122"/>
                <a:ea typeface="微软雅黑" panose="020B0503020204020204" pitchFamily="34" charset="-122"/>
              </a:rPr>
              <a:t>class</a:t>
            </a:r>
            <a:r>
              <a:rPr lang="zh-CN" altLang="en-US" sz="2200" dirty="0">
                <a:solidFill>
                  <a:schemeClr val="bg1"/>
                </a:solidFill>
                <a:latin typeface="微软雅黑" panose="020B0503020204020204" pitchFamily="34" charset="-122"/>
                <a:ea typeface="微软雅黑" panose="020B0503020204020204" pitchFamily="34" charset="-122"/>
              </a:rPr>
              <a:t>设置样式：</a:t>
            </a:r>
            <a:endParaRPr lang="en-US" altLang="zh-CN" sz="2200" dirty="0">
              <a:solidFill>
                <a:schemeClr val="bg1"/>
              </a:solidFill>
              <a:latin typeface="微软雅黑" panose="020B0503020204020204" pitchFamily="34" charset="-122"/>
              <a:ea typeface="微软雅黑" panose="020B0503020204020204" pitchFamily="34" charset="-122"/>
            </a:endParaRPr>
          </a:p>
          <a:p>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网格系统</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排版</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代码</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表格</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表单</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按钮</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图像</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帮助类</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444701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40" y="0"/>
            <a:ext cx="9057323" cy="704088"/>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表格</a:t>
            </a:r>
          </a:p>
        </p:txBody>
      </p:sp>
      <p:sp>
        <p:nvSpPr>
          <p:cNvPr id="4" name="文本框 3"/>
          <p:cNvSpPr txBox="1"/>
          <p:nvPr/>
        </p:nvSpPr>
        <p:spPr>
          <a:xfrm>
            <a:off x="604434" y="1389530"/>
            <a:ext cx="10963452" cy="1048172"/>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提供了一个清晰的创建表格的布局。下表列出了 </a:t>
            </a: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支持的一些表格元素：</a:t>
            </a:r>
          </a:p>
        </p:txBody>
      </p:sp>
      <p:graphicFrame>
        <p:nvGraphicFramePr>
          <p:cNvPr id="3" name="表格 2"/>
          <p:cNvGraphicFramePr>
            <a:graphicFrameLocks noGrp="1"/>
          </p:cNvGraphicFramePr>
          <p:nvPr>
            <p:extLst/>
          </p:nvPr>
        </p:nvGraphicFramePr>
        <p:xfrm>
          <a:off x="604434" y="2642112"/>
          <a:ext cx="10963452" cy="4023360"/>
        </p:xfrm>
        <a:graphic>
          <a:graphicData uri="http://schemas.openxmlformats.org/drawingml/2006/table">
            <a:tbl>
              <a:tblPr firstRow="1" bandRow="1">
                <a:tableStyleId>{5C22544A-7EE6-4342-B048-85BDC9FD1C3A}</a:tableStyleId>
              </a:tblPr>
              <a:tblGrid>
                <a:gridCol w="1586973">
                  <a:extLst>
                    <a:ext uri="{9D8B030D-6E8A-4147-A177-3AD203B41FA5}">
                      <a16:colId xmlns:a16="http://schemas.microsoft.com/office/drawing/2014/main" val="20000"/>
                    </a:ext>
                  </a:extLst>
                </a:gridCol>
                <a:gridCol w="9376479">
                  <a:extLst>
                    <a:ext uri="{9D8B030D-6E8A-4147-A177-3AD203B41FA5}">
                      <a16:colId xmlns:a16="http://schemas.microsoft.com/office/drawing/2014/main" val="20001"/>
                    </a:ext>
                  </a:extLst>
                </a:gridCol>
              </a:tblGrid>
              <a:tr h="384978">
                <a:tc>
                  <a:txBody>
                    <a:bodyPr/>
                    <a:lstStyle/>
                    <a:p>
                      <a:pPr>
                        <a:lnSpc>
                          <a:spcPct val="150000"/>
                        </a:lnSpc>
                      </a:pPr>
                      <a:r>
                        <a:rPr lang="zh-CN" altLang="en-US" dirty="0">
                          <a:latin typeface="微软雅黑" panose="020B0503020204020204" pitchFamily="34" charset="-122"/>
                          <a:ea typeface="微软雅黑" panose="020B0503020204020204" pitchFamily="34" charset="-122"/>
                        </a:rPr>
                        <a:t>标签</a:t>
                      </a: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描述</a:t>
                      </a:r>
                    </a:p>
                  </a:txBody>
                  <a:tcPr/>
                </a:tc>
                <a:extLst>
                  <a:ext uri="{0D108BD9-81ED-4DB2-BD59-A6C34878D82A}">
                    <a16:rowId xmlns:a16="http://schemas.microsoft.com/office/drawing/2014/main" val="10000"/>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&lt;table&gt;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容纳以表格形式显示数据的元素。</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a:t>
                      </a:r>
                      <a:r>
                        <a:rPr lang="en-US" altLang="zh-CN" dirty="0" err="1">
                          <a:latin typeface="微软雅黑" panose="020B0503020204020204" pitchFamily="34" charset="-122"/>
                          <a:ea typeface="微软雅黑" panose="020B0503020204020204" pitchFamily="34" charset="-122"/>
                        </a:rPr>
                        <a:t>thead</a:t>
                      </a:r>
                      <a:r>
                        <a:rPr lang="en-US" altLang="zh-CN" dirty="0">
                          <a:latin typeface="微软雅黑" panose="020B0503020204020204" pitchFamily="34" charset="-122"/>
                          <a:ea typeface="微软雅黑" panose="020B0503020204020204" pitchFamily="34" charset="-122"/>
                        </a:rPr>
                        <a:t>&gt;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表格标题行的容器元素（</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&lt;</a:t>
                      </a: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tr</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&gt;</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），用来标识表格列。</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a:t>
                      </a:r>
                      <a:r>
                        <a:rPr lang="en-US" altLang="zh-CN" dirty="0" err="1">
                          <a:latin typeface="微软雅黑" panose="020B0503020204020204" pitchFamily="34" charset="-122"/>
                          <a:ea typeface="微软雅黑" panose="020B0503020204020204" pitchFamily="34" charset="-122"/>
                        </a:rPr>
                        <a:t>tbody</a:t>
                      </a:r>
                      <a:r>
                        <a:rPr lang="en-US" altLang="zh-CN" dirty="0">
                          <a:latin typeface="微软雅黑" panose="020B0503020204020204" pitchFamily="34" charset="-122"/>
                          <a:ea typeface="微软雅黑" panose="020B0503020204020204" pitchFamily="34" charset="-122"/>
                        </a:rPr>
                        <a:t>&gt;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表格主体中的表格行的容器元素（</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&lt;</a:t>
                      </a: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tr</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&gt;</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a:t>
                      </a:r>
                      <a:r>
                        <a:rPr lang="en-US" altLang="zh-CN" dirty="0" err="1">
                          <a:latin typeface="微软雅黑" panose="020B0503020204020204" pitchFamily="34" charset="-122"/>
                          <a:ea typeface="微软雅黑" panose="020B0503020204020204" pitchFamily="34" charset="-122"/>
                        </a:rPr>
                        <a:t>tr</a:t>
                      </a:r>
                      <a:r>
                        <a:rPr lang="en-US" altLang="zh-CN" dirty="0">
                          <a:latin typeface="微软雅黑" panose="020B0503020204020204" pitchFamily="34" charset="-122"/>
                          <a:ea typeface="微软雅黑" panose="020B0503020204020204" pitchFamily="34" charset="-122"/>
                        </a:rPr>
                        <a:t>&gt;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一组出现在单行上的表格单元格的容器元素（</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&lt;td&gt; </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或 </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&lt;</a:t>
                      </a: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th</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&gt;</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&lt;td&gt;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默认的表格单元格。</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5"/>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a:t>
                      </a:r>
                      <a:r>
                        <a:rPr lang="en-US" altLang="zh-CN" dirty="0" err="1">
                          <a:latin typeface="微软雅黑" panose="020B0503020204020204" pitchFamily="34" charset="-122"/>
                          <a:ea typeface="微软雅黑" panose="020B0503020204020204" pitchFamily="34" charset="-122"/>
                        </a:rPr>
                        <a:t>th</a:t>
                      </a:r>
                      <a:r>
                        <a:rPr lang="en-US" altLang="zh-CN" dirty="0">
                          <a:latin typeface="微软雅黑" panose="020B0503020204020204" pitchFamily="34" charset="-122"/>
                          <a:ea typeface="微软雅黑" panose="020B0503020204020204" pitchFamily="34" charset="-122"/>
                        </a:rPr>
                        <a:t>&gt;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特殊的表格单元格，用来标识列或行（取决于范围和位置）。必须在 </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&lt;</a:t>
                      </a: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thead</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&gt; </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内使用。</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6"/>
                  </a:ext>
                </a:extLst>
              </a:tr>
              <a:tr h="384978">
                <a:tc>
                  <a:txBody>
                    <a:bodyPr/>
                    <a:lstStyle/>
                    <a:p>
                      <a:pPr>
                        <a:lnSpc>
                          <a:spcPct val="150000"/>
                        </a:lnSpc>
                      </a:pPr>
                      <a:r>
                        <a:rPr lang="en-US" altLang="zh-CN" dirty="0">
                          <a:latin typeface="微软雅黑" panose="020B0503020204020204" pitchFamily="34" charset="-122"/>
                          <a:ea typeface="微软雅黑" panose="020B0503020204020204" pitchFamily="34" charset="-122"/>
                        </a:rPr>
                        <a:t>&lt;caption&gt;</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关于表格存储内容的描述或总结。</a:t>
                      </a:r>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12575210"/>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2496" y="0"/>
            <a:ext cx="9066467" cy="685800"/>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表格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用法</a:t>
            </a:r>
          </a:p>
        </p:txBody>
      </p:sp>
      <p:sp>
        <p:nvSpPr>
          <p:cNvPr id="4" name="文本框 3"/>
          <p:cNvSpPr txBox="1"/>
          <p:nvPr/>
        </p:nvSpPr>
        <p:spPr>
          <a:xfrm>
            <a:off x="604434" y="1389530"/>
            <a:ext cx="10963452" cy="1107996"/>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Bootstrap</a:t>
            </a:r>
            <a:r>
              <a:rPr lang="zh-CN" altLang="en-US" sz="2200" dirty="0">
                <a:solidFill>
                  <a:schemeClr val="bg1"/>
                </a:solidFill>
                <a:latin typeface="微软雅黑" panose="020B0503020204020204" pitchFamily="34" charset="-122"/>
                <a:ea typeface="微软雅黑" panose="020B0503020204020204" pitchFamily="34" charset="-122"/>
              </a:rPr>
              <a:t>其提供了一些内置的样式用于控制表格的</a:t>
            </a:r>
            <a:r>
              <a:rPr lang="zh-CN" altLang="en-US" sz="2200" b="1" dirty="0">
                <a:solidFill>
                  <a:schemeClr val="accent2"/>
                </a:solidFill>
                <a:latin typeface="微软雅黑" panose="020B0503020204020204" pitchFamily="34" charset="-122"/>
                <a:ea typeface="微软雅黑" panose="020B0503020204020204" pitchFamily="34" charset="-122"/>
              </a:rPr>
              <a:t>边框</a:t>
            </a:r>
            <a:r>
              <a:rPr lang="zh-CN" altLang="en-US" sz="2200" dirty="0">
                <a:solidFill>
                  <a:schemeClr val="bg1"/>
                </a:solidFill>
                <a:latin typeface="微软雅黑" panose="020B0503020204020204" pitchFamily="34" charset="-122"/>
                <a:ea typeface="微软雅黑" panose="020B0503020204020204" pitchFamily="34" charset="-122"/>
              </a:rPr>
              <a:t>（圆角等）、</a:t>
            </a:r>
            <a:r>
              <a:rPr lang="zh-CN" altLang="en-US" sz="2200" b="1" dirty="0">
                <a:solidFill>
                  <a:schemeClr val="accent2"/>
                </a:solidFill>
                <a:latin typeface="微软雅黑" panose="020B0503020204020204" pitchFamily="34" charset="-122"/>
                <a:ea typeface="微软雅黑" panose="020B0503020204020204" pitchFamily="34" charset="-122"/>
              </a:rPr>
              <a:t>样式</a:t>
            </a:r>
            <a:r>
              <a:rPr lang="zh-CN" altLang="en-US" sz="2200" dirty="0">
                <a:solidFill>
                  <a:schemeClr val="bg1"/>
                </a:solidFill>
                <a:latin typeface="微软雅黑" panose="020B0503020204020204" pitchFamily="34" charset="-122"/>
                <a:ea typeface="微软雅黑" panose="020B0503020204020204" pitchFamily="34" charset="-122"/>
              </a:rPr>
              <a:t>（紧凑型等）、</a:t>
            </a:r>
            <a:r>
              <a:rPr lang="zh-CN" altLang="en-US" sz="2200" b="1" dirty="0">
                <a:solidFill>
                  <a:schemeClr val="accent2"/>
                </a:solidFill>
                <a:latin typeface="微软雅黑" panose="020B0503020204020204" pitchFamily="34" charset="-122"/>
                <a:ea typeface="微软雅黑" panose="020B0503020204020204" pitchFamily="34" charset="-122"/>
              </a:rPr>
              <a:t>结构</a:t>
            </a:r>
            <a:r>
              <a:rPr lang="zh-CN" altLang="en-US" sz="2200" dirty="0">
                <a:solidFill>
                  <a:schemeClr val="bg1"/>
                </a:solidFill>
                <a:latin typeface="微软雅黑" panose="020B0503020204020204" pitchFamily="34" charset="-122"/>
                <a:ea typeface="微软雅黑" panose="020B0503020204020204" pitchFamily="34" charset="-122"/>
              </a:rPr>
              <a:t>以及每行的样式、</a:t>
            </a:r>
            <a:r>
              <a:rPr lang="zh-CN" altLang="en-US" sz="2200" b="1" dirty="0">
                <a:solidFill>
                  <a:schemeClr val="accent2"/>
                </a:solidFill>
                <a:latin typeface="微软雅黑" panose="020B0503020204020204" pitchFamily="34" charset="-122"/>
                <a:ea typeface="微软雅黑" panose="020B0503020204020204" pitchFamily="34" charset="-122"/>
              </a:rPr>
              <a:t>事件</a:t>
            </a:r>
            <a:r>
              <a:rPr lang="zh-CN" altLang="en-US" sz="2200" dirty="0">
                <a:solidFill>
                  <a:schemeClr val="bg1"/>
                </a:solidFill>
                <a:latin typeface="微软雅黑" panose="020B0503020204020204" pitchFamily="34" charset="-122"/>
                <a:ea typeface="微软雅黑" panose="020B0503020204020204" pitchFamily="34" charset="-122"/>
              </a:rPr>
              <a:t>（每行显示不同颜色，鼠标悬浮等）。</a:t>
            </a:r>
            <a:endParaRPr lang="zh-CN" altLang="zh-CN" sz="2200" dirty="0">
              <a:solidFill>
                <a:schemeClr val="bg1"/>
              </a:solidFill>
              <a:latin typeface="微软雅黑" panose="020B0503020204020204" pitchFamily="34" charset="-122"/>
              <a:ea typeface="微软雅黑" panose="020B0503020204020204" pitchFamily="34" charset="-122"/>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66" y="2654761"/>
            <a:ext cx="6949841" cy="1956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621" y="2654762"/>
            <a:ext cx="5228573" cy="42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434513"/>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0" y="2871245"/>
            <a:ext cx="11739579"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a:ln>
                  <a:noFill/>
                </a:ln>
                <a:solidFill>
                  <a:schemeClr val="bg1"/>
                </a:solidFill>
                <a:effectLst/>
                <a:latin typeface="Arial Unicode MS"/>
                <a:ea typeface="Menlo"/>
              </a:rPr>
              <a:t>&lt;div class=</a:t>
            </a:r>
            <a:r>
              <a:rPr kumimoji="0" lang="zh-CN" altLang="zh-CN" sz="3200" b="0" i="0" u="none" strike="noStrike" cap="none" normalizeH="0" baseline="0" dirty="0">
                <a:ln>
                  <a:noFill/>
                </a:ln>
                <a:solidFill>
                  <a:srgbClr val="D44950"/>
                </a:solidFill>
                <a:effectLst/>
                <a:latin typeface="Arial Unicode MS"/>
                <a:ea typeface="Menlo"/>
              </a:rPr>
              <a:t>"table-responsive"</a:t>
            </a:r>
            <a:r>
              <a:rPr kumimoji="0" lang="zh-CN" altLang="zh-CN" sz="3200" b="0" i="0" u="none" strike="noStrike" cap="none" normalizeH="0" baseline="0" dirty="0">
                <a:ln>
                  <a:noFill/>
                </a:ln>
                <a:solidFill>
                  <a:schemeClr val="bg1"/>
                </a:solidFill>
                <a:effectLst/>
                <a:latin typeface="Arial Unicode MS"/>
                <a:ea typeface="Menlo"/>
              </a:rPr>
              <a:t>&gt; &lt;table class=</a:t>
            </a:r>
            <a:r>
              <a:rPr kumimoji="0" lang="zh-CN" altLang="zh-CN" sz="3200" b="0" i="0" u="none" strike="noStrike" cap="none" normalizeH="0" baseline="0" dirty="0">
                <a:ln>
                  <a:noFill/>
                </a:ln>
                <a:solidFill>
                  <a:srgbClr val="D44950"/>
                </a:solidFill>
                <a:effectLst/>
                <a:latin typeface="Arial Unicode MS"/>
                <a:ea typeface="Menlo"/>
              </a:rPr>
              <a:t>"table"</a:t>
            </a:r>
            <a:r>
              <a:rPr kumimoji="0" lang="zh-CN" altLang="zh-CN" sz="3200" b="0" i="0" u="none" strike="noStrike" cap="none" normalizeH="0" baseline="0" dirty="0">
                <a:ln>
                  <a:noFill/>
                </a:ln>
                <a:solidFill>
                  <a:schemeClr val="bg1"/>
                </a:solidFill>
                <a:effectLst/>
                <a:latin typeface="Arial Unicode MS"/>
                <a:ea typeface="Menlo"/>
              </a:rPr>
              <a:t>&gt; ... &lt;/table&gt; &lt;/div&gt;</a:t>
            </a:r>
            <a:r>
              <a:rPr kumimoji="0" lang="zh-CN" altLang="zh-CN" b="0" i="0" u="none" strike="noStrike" cap="none" normalizeH="0" baseline="0" dirty="0">
                <a:ln>
                  <a:noFill/>
                </a:ln>
                <a:solidFill>
                  <a:schemeClr val="bg1"/>
                </a:solidFill>
                <a:effectLst/>
              </a:rPr>
              <a:t> </a:t>
            </a:r>
            <a:endParaRPr kumimoji="0" lang="zh-CN" altLang="zh-CN" sz="6000" b="0" i="0" u="none" strike="noStrike" cap="none" normalizeH="0" baseline="0" dirty="0">
              <a:ln>
                <a:noFill/>
              </a:ln>
              <a:solidFill>
                <a:schemeClr val="bg1"/>
              </a:solidFill>
              <a:effectLst/>
              <a:latin typeface="Arial" panose="020B0604020202020204" pitchFamily="34" charset="0"/>
            </a:endParaRPr>
          </a:p>
        </p:txBody>
      </p:sp>
      <p:sp>
        <p:nvSpPr>
          <p:cNvPr id="5" name="矩形 4"/>
          <p:cNvSpPr/>
          <p:nvPr/>
        </p:nvSpPr>
        <p:spPr>
          <a:xfrm>
            <a:off x="1646323" y="121995"/>
            <a:ext cx="2236510" cy="584775"/>
          </a:xfrm>
          <a:prstGeom prst="rect">
            <a:avLst/>
          </a:prstGeom>
        </p:spPr>
        <p:txBody>
          <a:bodyPr wrap="none">
            <a:spAutoFit/>
          </a:bodyPr>
          <a:lstStyle/>
          <a:p>
            <a:r>
              <a:rPr lang="zh-CN" altLang="en-US" sz="3200" b="1" dirty="0">
                <a:solidFill>
                  <a:schemeClr val="bg1"/>
                </a:solidFill>
                <a:latin typeface="Helvetica Neue"/>
              </a:rPr>
              <a:t>响应式表格</a:t>
            </a:r>
            <a:endParaRPr lang="zh-CN" altLang="en-US" sz="3200" b="1" i="0" dirty="0">
              <a:solidFill>
                <a:schemeClr val="bg1"/>
              </a:solidFill>
              <a:effectLst/>
              <a:latin typeface="Helvetica Neue"/>
            </a:endParaRPr>
          </a:p>
        </p:txBody>
      </p:sp>
      <p:sp>
        <p:nvSpPr>
          <p:cNvPr id="6" name="Rectangle 2"/>
          <p:cNvSpPr>
            <a:spLocks noChangeArrowheads="1"/>
          </p:cNvSpPr>
          <p:nvPr/>
        </p:nvSpPr>
        <p:spPr bwMode="auto">
          <a:xfrm>
            <a:off x="0" y="955095"/>
            <a:ext cx="12087922" cy="156966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1" i="0" u="none" strike="noStrike" cap="none" normalizeH="0" baseline="0" dirty="0">
                <a:ln>
                  <a:noFill/>
                </a:ln>
                <a:solidFill>
                  <a:srgbClr val="333333"/>
                </a:solidFill>
                <a:effectLst/>
                <a:ea typeface="Helvetica Neue"/>
              </a:rPr>
              <a:t>将任何 </a:t>
            </a:r>
            <a:r>
              <a:rPr kumimoji="0" lang="zh-CN" altLang="zh-CN" sz="2000" b="1" i="0" u="none" strike="noStrike" cap="none" normalizeH="0" baseline="0" dirty="0">
                <a:ln>
                  <a:noFill/>
                </a:ln>
                <a:solidFill>
                  <a:srgbClr val="C7254E"/>
                </a:solidFill>
                <a:effectLst/>
                <a:latin typeface="Arial Unicode MS"/>
                <a:ea typeface="Menlo"/>
              </a:rPr>
              <a:t>.table</a:t>
            </a:r>
            <a:r>
              <a:rPr kumimoji="0" lang="zh-CN" altLang="zh-CN" sz="3200" b="1" i="0" u="none" strike="noStrike" cap="none" normalizeH="0" baseline="0" dirty="0">
                <a:ln>
                  <a:noFill/>
                </a:ln>
                <a:solidFill>
                  <a:srgbClr val="333333"/>
                </a:solidFill>
                <a:effectLst/>
                <a:ea typeface="Helvetica Neue"/>
              </a:rPr>
              <a:t> 元素包裹在 </a:t>
            </a:r>
            <a:r>
              <a:rPr kumimoji="0" lang="zh-CN" altLang="zh-CN" sz="2000" b="1" i="0" u="none" strike="noStrike" cap="none" normalizeH="0" baseline="0" dirty="0">
                <a:ln>
                  <a:noFill/>
                </a:ln>
                <a:solidFill>
                  <a:srgbClr val="C7254E"/>
                </a:solidFill>
                <a:effectLst/>
                <a:latin typeface="Arial Unicode MS"/>
                <a:ea typeface="Menlo"/>
              </a:rPr>
              <a:t>.table-responsive</a:t>
            </a:r>
            <a:r>
              <a:rPr kumimoji="0" lang="zh-CN" altLang="zh-CN" sz="3200" b="1" i="0" u="none" strike="noStrike" cap="none" normalizeH="0" baseline="0" dirty="0">
                <a:ln>
                  <a:noFill/>
                </a:ln>
                <a:solidFill>
                  <a:srgbClr val="333333"/>
                </a:solidFill>
                <a:effectLst/>
                <a:ea typeface="Helvetica Neue"/>
              </a:rPr>
              <a:t> 元素内，即可创建响应式表格，其会在小屏幕设备上（小于768px）水平滚动。当屏幕大于 768px 宽度时，水平滚动条消失。</a:t>
            </a:r>
            <a:r>
              <a:rPr kumimoji="0" lang="zh-CN" altLang="zh-CN" sz="1200" b="1" i="0" u="none" strike="noStrike" cap="none" normalizeH="0" baseline="0" dirty="0">
                <a:ln>
                  <a:noFill/>
                </a:ln>
                <a:solidFill>
                  <a:schemeClr val="tx1"/>
                </a:solidFill>
                <a:effectLst/>
              </a:rPr>
              <a:t> </a:t>
            </a:r>
            <a:endParaRPr kumimoji="0" lang="zh-CN" altLang="zh-CN" sz="4400" b="1" i="0" u="none" strike="noStrike" cap="none" normalizeH="0" baseline="0" dirty="0">
              <a:ln>
                <a:noFill/>
              </a:ln>
              <a:solidFill>
                <a:schemeClr val="tx1"/>
              </a:solidFill>
              <a:effectLst/>
            </a:endParaRPr>
          </a:p>
        </p:txBody>
      </p:sp>
      <p:pic>
        <p:nvPicPr>
          <p:cNvPr id="7" name="图片 6"/>
          <p:cNvPicPr>
            <a:picLocks noChangeAspect="1"/>
          </p:cNvPicPr>
          <p:nvPr/>
        </p:nvPicPr>
        <p:blipFill>
          <a:blip r:embed="rId2"/>
          <a:stretch>
            <a:fillRect/>
          </a:stretch>
        </p:blipFill>
        <p:spPr>
          <a:xfrm>
            <a:off x="690671" y="4392191"/>
            <a:ext cx="11048908" cy="2220482"/>
          </a:xfrm>
          <a:prstGeom prst="rect">
            <a:avLst/>
          </a:prstGeom>
        </p:spPr>
      </p:pic>
    </p:spTree>
    <p:extLst>
      <p:ext uri="{BB962C8B-B14F-4D97-AF65-F5344CB8AC3E}">
        <p14:creationId xmlns:p14="http://schemas.microsoft.com/office/powerpoint/2010/main" val="224129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p:cNvSpPr txBox="1">
            <a:spLocks noChangeArrowheads="1"/>
          </p:cNvSpPr>
          <p:nvPr/>
        </p:nvSpPr>
        <p:spPr bwMode="auto">
          <a:xfrm>
            <a:off x="1563687" y="104042"/>
            <a:ext cx="7889875" cy="49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buFont typeface="Arial" panose="020B0604020202020204" pitchFamily="34" charset="0"/>
              <a:buNone/>
              <a:defRPr sz="2601">
                <a:solidFill>
                  <a:schemeClr val="bg1"/>
                </a:solidFill>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移动设备发展突飞猛进</a:t>
            </a:r>
          </a:p>
        </p:txBody>
      </p:sp>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913" y="973138"/>
            <a:ext cx="217805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sysDot"/>
                <a:miter lim="800000"/>
                <a:headEnd/>
                <a:tailEnd/>
              </a14:hiddenLine>
            </a:ext>
          </a:extLst>
        </p:spPr>
      </p:pic>
      <p:sp>
        <p:nvSpPr>
          <p:cNvPr id="19461" name="Text Box 4"/>
          <p:cNvSpPr txBox="1">
            <a:spLocks noChangeArrowheads="1"/>
          </p:cNvSpPr>
          <p:nvPr/>
        </p:nvSpPr>
        <p:spPr bwMode="auto">
          <a:xfrm>
            <a:off x="1925639" y="4835526"/>
            <a:ext cx="14509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4400">
                <a:solidFill>
                  <a:schemeClr val="accent2"/>
                </a:solidFill>
                <a:latin typeface="微软雅黑" panose="020B0503020204020204" pitchFamily="34" charset="-122"/>
                <a:ea typeface="微软雅黑" panose="020B0503020204020204" pitchFamily="34" charset="-122"/>
              </a:rPr>
              <a:t>53</a:t>
            </a:r>
            <a:r>
              <a:rPr kumimoji="0" lang="zh-CN" altLang="en-US" sz="4400">
                <a:solidFill>
                  <a:schemeClr val="accent2"/>
                </a:solidFill>
                <a:latin typeface="微软雅黑" panose="020B0503020204020204" pitchFamily="34" charset="-122"/>
                <a:ea typeface="微软雅黑" panose="020B0503020204020204" pitchFamily="34" charset="-122"/>
              </a:rPr>
              <a:t>亿</a:t>
            </a:r>
          </a:p>
        </p:txBody>
      </p:sp>
      <p:sp>
        <p:nvSpPr>
          <p:cNvPr id="19462" name="Text Box 4"/>
          <p:cNvSpPr txBox="1">
            <a:spLocks noChangeArrowheads="1"/>
          </p:cNvSpPr>
          <p:nvPr/>
        </p:nvSpPr>
        <p:spPr bwMode="auto">
          <a:xfrm>
            <a:off x="3527425" y="4833938"/>
            <a:ext cx="21288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4400">
                <a:solidFill>
                  <a:schemeClr val="accent2"/>
                </a:solidFill>
                <a:latin typeface="微软雅黑" panose="020B0503020204020204" pitchFamily="34" charset="-122"/>
                <a:ea typeface="微软雅黑" panose="020B0503020204020204" pitchFamily="34" charset="-122"/>
              </a:rPr>
              <a:t>400</a:t>
            </a:r>
            <a:r>
              <a:rPr kumimoji="0" lang="zh-CN" altLang="en-US" sz="4400">
                <a:solidFill>
                  <a:schemeClr val="accent2"/>
                </a:solidFill>
                <a:latin typeface="微软雅黑" panose="020B0503020204020204" pitchFamily="34" charset="-122"/>
                <a:ea typeface="微软雅黑" panose="020B0503020204020204" pitchFamily="34" charset="-122"/>
              </a:rPr>
              <a:t>万</a:t>
            </a:r>
          </a:p>
        </p:txBody>
      </p:sp>
      <p:sp>
        <p:nvSpPr>
          <p:cNvPr id="19463" name="Text Box 4"/>
          <p:cNvSpPr txBox="1">
            <a:spLocks noChangeArrowheads="1"/>
          </p:cNvSpPr>
          <p:nvPr/>
        </p:nvSpPr>
        <p:spPr bwMode="auto">
          <a:xfrm>
            <a:off x="5508625" y="4830763"/>
            <a:ext cx="21288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4400">
                <a:solidFill>
                  <a:schemeClr val="accent2"/>
                </a:solidFill>
                <a:latin typeface="微软雅黑" panose="020B0503020204020204" pitchFamily="34" charset="-122"/>
                <a:ea typeface="微软雅黑" panose="020B0503020204020204" pitchFamily="34" charset="-122"/>
              </a:rPr>
              <a:t>50</a:t>
            </a:r>
            <a:r>
              <a:rPr kumimoji="0" lang="zh-CN" altLang="en-US" sz="4400">
                <a:solidFill>
                  <a:schemeClr val="accent2"/>
                </a:solidFill>
                <a:latin typeface="微软雅黑" panose="020B0503020204020204" pitchFamily="34" charset="-122"/>
                <a:ea typeface="微软雅黑" panose="020B0503020204020204" pitchFamily="34" charset="-122"/>
              </a:rPr>
              <a:t>万</a:t>
            </a:r>
          </a:p>
        </p:txBody>
      </p:sp>
      <p:sp>
        <p:nvSpPr>
          <p:cNvPr id="19464" name="Text Box 4"/>
          <p:cNvSpPr txBox="1">
            <a:spLocks noChangeArrowheads="1"/>
          </p:cNvSpPr>
          <p:nvPr/>
        </p:nvSpPr>
        <p:spPr bwMode="auto">
          <a:xfrm>
            <a:off x="7121525" y="4818063"/>
            <a:ext cx="21288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4400">
                <a:solidFill>
                  <a:schemeClr val="accent2"/>
                </a:solidFill>
                <a:latin typeface="微软雅黑" panose="020B0503020204020204" pitchFamily="34" charset="-122"/>
                <a:ea typeface="微软雅黑" panose="020B0503020204020204" pitchFamily="34" charset="-122"/>
              </a:rPr>
              <a:t>2.5</a:t>
            </a:r>
            <a:r>
              <a:rPr kumimoji="0" lang="zh-CN" altLang="en-US" sz="4400">
                <a:solidFill>
                  <a:schemeClr val="accent2"/>
                </a:solidFill>
                <a:latin typeface="微软雅黑" panose="020B0503020204020204" pitchFamily="34" charset="-122"/>
                <a:ea typeface="微软雅黑" panose="020B0503020204020204" pitchFamily="34" charset="-122"/>
              </a:rPr>
              <a:t>亿</a:t>
            </a:r>
          </a:p>
        </p:txBody>
      </p:sp>
      <p:sp>
        <p:nvSpPr>
          <p:cNvPr id="19465" name="Text Box 4"/>
          <p:cNvSpPr txBox="1">
            <a:spLocks noChangeArrowheads="1"/>
          </p:cNvSpPr>
          <p:nvPr/>
        </p:nvSpPr>
        <p:spPr bwMode="auto">
          <a:xfrm>
            <a:off x="8864600" y="4822826"/>
            <a:ext cx="15890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4400">
                <a:solidFill>
                  <a:schemeClr val="accent2"/>
                </a:solidFill>
                <a:latin typeface="微软雅黑" panose="020B0503020204020204" pitchFamily="34" charset="-122"/>
                <a:ea typeface="微软雅黑" panose="020B0503020204020204" pitchFamily="34" charset="-122"/>
              </a:rPr>
              <a:t>超越</a:t>
            </a:r>
          </a:p>
        </p:txBody>
      </p:sp>
      <p:sp>
        <p:nvSpPr>
          <p:cNvPr id="19466" name="Text Box 4"/>
          <p:cNvSpPr txBox="1">
            <a:spLocks noChangeArrowheads="1"/>
          </p:cNvSpPr>
          <p:nvPr/>
        </p:nvSpPr>
        <p:spPr bwMode="auto">
          <a:xfrm>
            <a:off x="1963738" y="5694364"/>
            <a:ext cx="996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600" dirty="0">
                <a:solidFill>
                  <a:schemeClr val="bg1"/>
                </a:solidFill>
                <a:latin typeface="微软雅黑" panose="020B0503020204020204" pitchFamily="34" charset="-122"/>
                <a:ea typeface="微软雅黑" panose="020B0503020204020204" pitchFamily="34" charset="-122"/>
              </a:rPr>
              <a:t>手机用户</a:t>
            </a:r>
          </a:p>
        </p:txBody>
      </p:sp>
      <p:sp>
        <p:nvSpPr>
          <p:cNvPr id="19467" name="Text Box 4"/>
          <p:cNvSpPr txBox="1">
            <a:spLocks noChangeArrowheads="1"/>
          </p:cNvSpPr>
          <p:nvPr/>
        </p:nvSpPr>
        <p:spPr bwMode="auto">
          <a:xfrm>
            <a:off x="3666334" y="5675313"/>
            <a:ext cx="220503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600" dirty="0">
                <a:solidFill>
                  <a:schemeClr val="bg1"/>
                </a:solidFill>
                <a:latin typeface="微软雅黑" panose="020B0503020204020204" pitchFamily="34" charset="-122"/>
                <a:ea typeface="微软雅黑" panose="020B0503020204020204" pitchFamily="34" charset="-122"/>
              </a:rPr>
              <a:t>iPhone4s</a:t>
            </a:r>
            <a:r>
              <a:rPr kumimoji="0" lang="zh-CN" altLang="en-US" sz="1600" dirty="0">
                <a:solidFill>
                  <a:schemeClr val="bg1"/>
                </a:solidFill>
                <a:latin typeface="微软雅黑" panose="020B0503020204020204" pitchFamily="34" charset="-122"/>
                <a:ea typeface="微软雅黑" panose="020B0503020204020204" pitchFamily="34" charset="-122"/>
              </a:rPr>
              <a:t>上市</a:t>
            </a:r>
          </a:p>
        </p:txBody>
      </p:sp>
      <p:sp>
        <p:nvSpPr>
          <p:cNvPr id="19468" name="Text Box 4"/>
          <p:cNvSpPr txBox="1">
            <a:spLocks noChangeArrowheads="1"/>
          </p:cNvSpPr>
          <p:nvPr/>
        </p:nvSpPr>
        <p:spPr bwMode="auto">
          <a:xfrm>
            <a:off x="5581651" y="5689601"/>
            <a:ext cx="16557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zh-CN" altLang="en-US" sz="1600">
                <a:solidFill>
                  <a:schemeClr val="bg1"/>
                </a:solidFill>
                <a:latin typeface="微软雅黑" panose="020B0503020204020204" pitchFamily="34" charset="-122"/>
                <a:ea typeface="微软雅黑" panose="020B0503020204020204" pitchFamily="34" charset="-122"/>
              </a:rPr>
              <a:t>安卓每天激活</a:t>
            </a:r>
          </a:p>
        </p:txBody>
      </p:sp>
      <p:sp>
        <p:nvSpPr>
          <p:cNvPr id="19469" name="Text Box 4"/>
          <p:cNvSpPr txBox="1">
            <a:spLocks noChangeArrowheads="1"/>
          </p:cNvSpPr>
          <p:nvPr/>
        </p:nvSpPr>
        <p:spPr bwMode="auto">
          <a:xfrm>
            <a:off x="7181851" y="5675313"/>
            <a:ext cx="1598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600">
                <a:solidFill>
                  <a:schemeClr val="bg1"/>
                </a:solidFill>
                <a:latin typeface="微软雅黑" panose="020B0503020204020204" pitchFamily="34" charset="-122"/>
                <a:ea typeface="微软雅黑" panose="020B0503020204020204" pitchFamily="34" charset="-122"/>
              </a:rPr>
              <a:t>Ipad</a:t>
            </a:r>
            <a:r>
              <a:rPr kumimoji="0" lang="zh-CN" altLang="en-US" sz="1600">
                <a:solidFill>
                  <a:schemeClr val="bg1"/>
                </a:solidFill>
                <a:latin typeface="微软雅黑" panose="020B0503020204020204" pitchFamily="34" charset="-122"/>
                <a:ea typeface="微软雅黑" panose="020B0503020204020204" pitchFamily="34" charset="-122"/>
              </a:rPr>
              <a:t>出货量</a:t>
            </a:r>
          </a:p>
        </p:txBody>
      </p:sp>
      <p:sp>
        <p:nvSpPr>
          <p:cNvPr id="19470" name="Text Box 4"/>
          <p:cNvSpPr txBox="1">
            <a:spLocks noChangeArrowheads="1"/>
          </p:cNvSpPr>
          <p:nvPr/>
        </p:nvSpPr>
        <p:spPr bwMode="auto">
          <a:xfrm>
            <a:off x="8885238" y="5715000"/>
            <a:ext cx="2497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l">
              <a:lnSpc>
                <a:spcPct val="150000"/>
              </a:lnSpc>
            </a:pPr>
            <a:r>
              <a:rPr kumimoji="0" lang="en-US" altLang="zh-CN" sz="1600" dirty="0">
                <a:solidFill>
                  <a:schemeClr val="bg1"/>
                </a:solidFill>
                <a:latin typeface="微软雅黑" panose="020B0503020204020204" pitchFamily="34" charset="-122"/>
                <a:ea typeface="微软雅黑" panose="020B0503020204020204" pitchFamily="34" charset="-122"/>
              </a:rPr>
              <a:t>2015</a:t>
            </a:r>
            <a:r>
              <a:rPr kumimoji="0" lang="zh-CN" altLang="en-US" sz="1600" dirty="0">
                <a:solidFill>
                  <a:schemeClr val="bg1"/>
                </a:solidFill>
                <a:latin typeface="微软雅黑" panose="020B0503020204020204" pitchFamily="34" charset="-122"/>
                <a:ea typeface="微软雅黑" panose="020B0503020204020204" pitchFamily="34" charset="-122"/>
              </a:rPr>
              <a:t>年</a:t>
            </a:r>
            <a:endParaRPr kumimoji="0" lang="en-US" altLang="zh-CN" sz="16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kumimoji="0" lang="zh-CN" altLang="en-US" sz="1600" dirty="0">
                <a:solidFill>
                  <a:schemeClr val="bg1"/>
                </a:solidFill>
                <a:latin typeface="微软雅黑" panose="020B0503020204020204" pitchFamily="34" charset="-122"/>
                <a:ea typeface="微软雅黑" panose="020B0503020204020204" pitchFamily="34" charset="-122"/>
              </a:rPr>
              <a:t>流量超过桌面端</a:t>
            </a:r>
          </a:p>
        </p:txBody>
      </p:sp>
    </p:spTree>
    <p:extLst>
      <p:ext uri="{BB962C8B-B14F-4D97-AF65-F5344CB8AC3E}">
        <p14:creationId xmlns:p14="http://schemas.microsoft.com/office/powerpoint/2010/main" val="367106340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66"/>
                                        </p:tgtEl>
                                        <p:attrNameLst>
                                          <p:attrName>style.visibility</p:attrName>
                                        </p:attrNameLst>
                                      </p:cBhvr>
                                      <p:to>
                                        <p:strVal val="visible"/>
                                      </p:to>
                                    </p:set>
                                    <p:anim calcmode="lin" valueType="num">
                                      <p:cBhvr additive="base">
                                        <p:cTn id="13" dur="500" fill="hold"/>
                                        <p:tgtEl>
                                          <p:spTgt spid="19466"/>
                                        </p:tgtEl>
                                        <p:attrNameLst>
                                          <p:attrName>ppt_x</p:attrName>
                                        </p:attrNameLst>
                                      </p:cBhvr>
                                      <p:tavLst>
                                        <p:tav tm="0">
                                          <p:val>
                                            <p:strVal val="#ppt_x"/>
                                          </p:val>
                                        </p:tav>
                                        <p:tav tm="100000">
                                          <p:val>
                                            <p:strVal val="#ppt_x"/>
                                          </p:val>
                                        </p:tav>
                                      </p:tavLst>
                                    </p:anim>
                                    <p:anim calcmode="lin" valueType="num">
                                      <p:cBhvr additive="base">
                                        <p:cTn id="14" dur="500" fill="hold"/>
                                        <p:tgtEl>
                                          <p:spTgt spid="1946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additive="base">
                                        <p:cTn id="17" dur="500" fill="hold"/>
                                        <p:tgtEl>
                                          <p:spTgt spid="19461"/>
                                        </p:tgtEl>
                                        <p:attrNameLst>
                                          <p:attrName>ppt_x</p:attrName>
                                        </p:attrNameLst>
                                      </p:cBhvr>
                                      <p:tavLst>
                                        <p:tav tm="0">
                                          <p:val>
                                            <p:strVal val="#ppt_x"/>
                                          </p:val>
                                        </p:tav>
                                        <p:tav tm="100000">
                                          <p:val>
                                            <p:strVal val="#ppt_x"/>
                                          </p:val>
                                        </p:tav>
                                      </p:tavLst>
                                    </p:anim>
                                    <p:anim calcmode="lin" valueType="num">
                                      <p:cBhvr additive="base">
                                        <p:cTn id="18"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9462"/>
                                        </p:tgtEl>
                                        <p:attrNameLst>
                                          <p:attrName>style.visibility</p:attrName>
                                        </p:attrNameLst>
                                      </p:cBhvr>
                                      <p:to>
                                        <p:strVal val="visible"/>
                                      </p:to>
                                    </p:set>
                                    <p:anim calcmode="lin" valueType="num">
                                      <p:cBhvr additive="base">
                                        <p:cTn id="23" dur="500" fill="hold"/>
                                        <p:tgtEl>
                                          <p:spTgt spid="19462"/>
                                        </p:tgtEl>
                                        <p:attrNameLst>
                                          <p:attrName>ppt_x</p:attrName>
                                        </p:attrNameLst>
                                      </p:cBhvr>
                                      <p:tavLst>
                                        <p:tav tm="0">
                                          <p:val>
                                            <p:strVal val="#ppt_x"/>
                                          </p:val>
                                        </p:tav>
                                        <p:tav tm="100000">
                                          <p:val>
                                            <p:strVal val="#ppt_x"/>
                                          </p:val>
                                        </p:tav>
                                      </p:tavLst>
                                    </p:anim>
                                    <p:anim calcmode="lin" valueType="num">
                                      <p:cBhvr additive="base">
                                        <p:cTn id="24" dur="500" fill="hold"/>
                                        <p:tgtEl>
                                          <p:spTgt spid="1946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467"/>
                                        </p:tgtEl>
                                        <p:attrNameLst>
                                          <p:attrName>style.visibility</p:attrName>
                                        </p:attrNameLst>
                                      </p:cBhvr>
                                      <p:to>
                                        <p:strVal val="visible"/>
                                      </p:to>
                                    </p:set>
                                    <p:anim calcmode="lin" valueType="num">
                                      <p:cBhvr additive="base">
                                        <p:cTn id="27" dur="500" fill="hold"/>
                                        <p:tgtEl>
                                          <p:spTgt spid="19467"/>
                                        </p:tgtEl>
                                        <p:attrNameLst>
                                          <p:attrName>ppt_x</p:attrName>
                                        </p:attrNameLst>
                                      </p:cBhvr>
                                      <p:tavLst>
                                        <p:tav tm="0">
                                          <p:val>
                                            <p:strVal val="#ppt_x"/>
                                          </p:val>
                                        </p:tav>
                                        <p:tav tm="100000">
                                          <p:val>
                                            <p:strVal val="#ppt_x"/>
                                          </p:val>
                                        </p:tav>
                                      </p:tavLst>
                                    </p:anim>
                                    <p:anim calcmode="lin" valueType="num">
                                      <p:cBhvr additive="base">
                                        <p:cTn id="28" dur="500" fill="hold"/>
                                        <p:tgtEl>
                                          <p:spTgt spid="1946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463"/>
                                        </p:tgtEl>
                                        <p:attrNameLst>
                                          <p:attrName>style.visibility</p:attrName>
                                        </p:attrNameLst>
                                      </p:cBhvr>
                                      <p:to>
                                        <p:strVal val="visible"/>
                                      </p:to>
                                    </p:set>
                                    <p:anim calcmode="lin" valueType="num">
                                      <p:cBhvr additive="base">
                                        <p:cTn id="33" dur="500" fill="hold"/>
                                        <p:tgtEl>
                                          <p:spTgt spid="19463"/>
                                        </p:tgtEl>
                                        <p:attrNameLst>
                                          <p:attrName>ppt_x</p:attrName>
                                        </p:attrNameLst>
                                      </p:cBhvr>
                                      <p:tavLst>
                                        <p:tav tm="0">
                                          <p:val>
                                            <p:strVal val="#ppt_x"/>
                                          </p:val>
                                        </p:tav>
                                        <p:tav tm="100000">
                                          <p:val>
                                            <p:strVal val="#ppt_x"/>
                                          </p:val>
                                        </p:tav>
                                      </p:tavLst>
                                    </p:anim>
                                    <p:anim calcmode="lin" valueType="num">
                                      <p:cBhvr additive="base">
                                        <p:cTn id="34" dur="500" fill="hold"/>
                                        <p:tgtEl>
                                          <p:spTgt spid="1946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468"/>
                                        </p:tgtEl>
                                        <p:attrNameLst>
                                          <p:attrName>style.visibility</p:attrName>
                                        </p:attrNameLst>
                                      </p:cBhvr>
                                      <p:to>
                                        <p:strVal val="visible"/>
                                      </p:to>
                                    </p:set>
                                    <p:anim calcmode="lin" valueType="num">
                                      <p:cBhvr additive="base">
                                        <p:cTn id="37" dur="500" fill="hold"/>
                                        <p:tgtEl>
                                          <p:spTgt spid="19468"/>
                                        </p:tgtEl>
                                        <p:attrNameLst>
                                          <p:attrName>ppt_x</p:attrName>
                                        </p:attrNameLst>
                                      </p:cBhvr>
                                      <p:tavLst>
                                        <p:tav tm="0">
                                          <p:val>
                                            <p:strVal val="#ppt_x"/>
                                          </p:val>
                                        </p:tav>
                                        <p:tav tm="100000">
                                          <p:val>
                                            <p:strVal val="#ppt_x"/>
                                          </p:val>
                                        </p:tav>
                                      </p:tavLst>
                                    </p:anim>
                                    <p:anim calcmode="lin" valueType="num">
                                      <p:cBhvr additive="base">
                                        <p:cTn id="38" dur="500" fill="hold"/>
                                        <p:tgtEl>
                                          <p:spTgt spid="19468"/>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469"/>
                                        </p:tgtEl>
                                        <p:attrNameLst>
                                          <p:attrName>style.visibility</p:attrName>
                                        </p:attrNameLst>
                                      </p:cBhvr>
                                      <p:to>
                                        <p:strVal val="visible"/>
                                      </p:to>
                                    </p:set>
                                    <p:anim calcmode="lin" valueType="num">
                                      <p:cBhvr additive="base">
                                        <p:cTn id="43" dur="500" fill="hold"/>
                                        <p:tgtEl>
                                          <p:spTgt spid="19469"/>
                                        </p:tgtEl>
                                        <p:attrNameLst>
                                          <p:attrName>ppt_x</p:attrName>
                                        </p:attrNameLst>
                                      </p:cBhvr>
                                      <p:tavLst>
                                        <p:tav tm="0">
                                          <p:val>
                                            <p:strVal val="#ppt_x"/>
                                          </p:val>
                                        </p:tav>
                                        <p:tav tm="100000">
                                          <p:val>
                                            <p:strVal val="#ppt_x"/>
                                          </p:val>
                                        </p:tav>
                                      </p:tavLst>
                                    </p:anim>
                                    <p:anim calcmode="lin" valueType="num">
                                      <p:cBhvr additive="base">
                                        <p:cTn id="44" dur="500" fill="hold"/>
                                        <p:tgtEl>
                                          <p:spTgt spid="1946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464"/>
                                        </p:tgtEl>
                                        <p:attrNameLst>
                                          <p:attrName>style.visibility</p:attrName>
                                        </p:attrNameLst>
                                      </p:cBhvr>
                                      <p:to>
                                        <p:strVal val="visible"/>
                                      </p:to>
                                    </p:set>
                                    <p:anim calcmode="lin" valueType="num">
                                      <p:cBhvr additive="base">
                                        <p:cTn id="47" dur="500" fill="hold"/>
                                        <p:tgtEl>
                                          <p:spTgt spid="19464"/>
                                        </p:tgtEl>
                                        <p:attrNameLst>
                                          <p:attrName>ppt_x</p:attrName>
                                        </p:attrNameLst>
                                      </p:cBhvr>
                                      <p:tavLst>
                                        <p:tav tm="0">
                                          <p:val>
                                            <p:strVal val="#ppt_x"/>
                                          </p:val>
                                        </p:tav>
                                        <p:tav tm="100000">
                                          <p:val>
                                            <p:strVal val="#ppt_x"/>
                                          </p:val>
                                        </p:tav>
                                      </p:tavLst>
                                    </p:anim>
                                    <p:anim calcmode="lin" valueType="num">
                                      <p:cBhvr additive="base">
                                        <p:cTn id="48" dur="500" fill="hold"/>
                                        <p:tgtEl>
                                          <p:spTgt spid="19464"/>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9465"/>
                                        </p:tgtEl>
                                        <p:attrNameLst>
                                          <p:attrName>style.visibility</p:attrName>
                                        </p:attrNameLst>
                                      </p:cBhvr>
                                      <p:to>
                                        <p:strVal val="visible"/>
                                      </p:to>
                                    </p:set>
                                    <p:anim calcmode="lin" valueType="num">
                                      <p:cBhvr additive="base">
                                        <p:cTn id="53" dur="500" fill="hold"/>
                                        <p:tgtEl>
                                          <p:spTgt spid="19465"/>
                                        </p:tgtEl>
                                        <p:attrNameLst>
                                          <p:attrName>ppt_x</p:attrName>
                                        </p:attrNameLst>
                                      </p:cBhvr>
                                      <p:tavLst>
                                        <p:tav tm="0">
                                          <p:val>
                                            <p:strVal val="#ppt_x"/>
                                          </p:val>
                                        </p:tav>
                                        <p:tav tm="100000">
                                          <p:val>
                                            <p:strVal val="#ppt_x"/>
                                          </p:val>
                                        </p:tav>
                                      </p:tavLst>
                                    </p:anim>
                                    <p:anim calcmode="lin" valueType="num">
                                      <p:cBhvr additive="base">
                                        <p:cTn id="54" dur="500" fill="hold"/>
                                        <p:tgtEl>
                                          <p:spTgt spid="1946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470"/>
                                        </p:tgtEl>
                                        <p:attrNameLst>
                                          <p:attrName>style.visibility</p:attrName>
                                        </p:attrNameLst>
                                      </p:cBhvr>
                                      <p:to>
                                        <p:strVal val="visible"/>
                                      </p:to>
                                    </p:set>
                                    <p:anim calcmode="lin" valueType="num">
                                      <p:cBhvr additive="base">
                                        <p:cTn id="57" dur="500" fill="hold"/>
                                        <p:tgtEl>
                                          <p:spTgt spid="19470"/>
                                        </p:tgtEl>
                                        <p:attrNameLst>
                                          <p:attrName>ppt_x</p:attrName>
                                        </p:attrNameLst>
                                      </p:cBhvr>
                                      <p:tavLst>
                                        <p:tav tm="0">
                                          <p:val>
                                            <p:strVal val="#ppt_x"/>
                                          </p:val>
                                        </p:tav>
                                        <p:tav tm="100000">
                                          <p:val>
                                            <p:strVal val="#ppt_x"/>
                                          </p:val>
                                        </p:tav>
                                      </p:tavLst>
                                    </p:anim>
                                    <p:anim calcmode="lin" valueType="num">
                                      <p:cBhvr additive="base">
                                        <p:cTn id="58" dur="500" fill="hold"/>
                                        <p:tgtEl>
                                          <p:spTgt spid="194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p:bldP spid="19462" grpId="0"/>
      <p:bldP spid="19463" grpId="0"/>
      <p:bldP spid="19464" grpId="0"/>
      <p:bldP spid="19465" grpId="0"/>
      <p:bldP spid="19466" grpId="0"/>
      <p:bldP spid="19467" grpId="0"/>
      <p:bldP spid="19468" grpId="0"/>
      <p:bldP spid="19469" grpId="0"/>
      <p:bldP spid="1947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66257" y="0"/>
            <a:ext cx="8604477" cy="881743"/>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表单</a:t>
            </a:r>
          </a:p>
        </p:txBody>
      </p:sp>
      <p:sp>
        <p:nvSpPr>
          <p:cNvPr id="4" name="文本框 3"/>
          <p:cNvSpPr txBox="1"/>
          <p:nvPr/>
        </p:nvSpPr>
        <p:spPr>
          <a:xfrm>
            <a:off x="604434" y="1389530"/>
            <a:ext cx="10963452" cy="2970044"/>
          </a:xfrm>
          <a:prstGeom prst="rect">
            <a:avLst/>
          </a:prstGeom>
          <a:noFill/>
        </p:spPr>
        <p:txBody>
          <a:bodyPr wrap="square" rtlCol="0">
            <a:spAutoFit/>
          </a:bodyPr>
          <a:lstStyle/>
          <a:p>
            <a:pPr>
              <a:lnSpc>
                <a:spcPct val="150000"/>
              </a:lnSpc>
            </a:pPr>
            <a:r>
              <a:rPr lang="en-US" altLang="zh-CN" sz="2200" b="1" u="sng" dirty="0">
                <a:solidFill>
                  <a:schemeClr val="bg1"/>
                </a:solidFill>
                <a:latin typeface="微软雅黑" panose="020B0503020204020204" pitchFamily="34" charset="-122"/>
                <a:ea typeface="微软雅黑" panose="020B0503020204020204" pitchFamily="34" charset="-122"/>
              </a:rPr>
              <a:t>Bootstrap </a:t>
            </a:r>
            <a:r>
              <a:rPr lang="zh-CN" altLang="en-US" sz="2200" b="1" u="sng" dirty="0">
                <a:solidFill>
                  <a:schemeClr val="bg1"/>
                </a:solidFill>
                <a:latin typeface="微软雅黑" panose="020B0503020204020204" pitchFamily="34" charset="-122"/>
                <a:ea typeface="微软雅黑" panose="020B0503020204020204" pitchFamily="34" charset="-122"/>
              </a:rPr>
              <a:t>提供了下列类型的表单布局：</a:t>
            </a:r>
            <a:endParaRPr lang="en-US" altLang="zh-CN" sz="2200" b="1" u="sng"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垂直表单（默认）</a:t>
            </a:r>
          </a:p>
          <a:p>
            <a:pPr marL="342900" indent="-342900">
              <a:lnSpc>
                <a:spcPct val="20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内联表单</a:t>
            </a:r>
          </a:p>
          <a:p>
            <a:pPr marL="342900" indent="-342900">
              <a:lnSpc>
                <a:spcPct val="20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水平表单</a:t>
            </a:r>
          </a:p>
        </p:txBody>
      </p:sp>
    </p:spTree>
    <p:extLst>
      <p:ext uri="{BB962C8B-B14F-4D97-AF65-F5344CB8AC3E}">
        <p14:creationId xmlns:p14="http://schemas.microsoft.com/office/powerpoint/2010/main" val="142860919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59429" y="0"/>
            <a:ext cx="8789534" cy="740229"/>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表单控件</a:t>
            </a:r>
          </a:p>
        </p:txBody>
      </p:sp>
      <p:sp>
        <p:nvSpPr>
          <p:cNvPr id="4" name="文本框 3"/>
          <p:cNvSpPr txBox="1"/>
          <p:nvPr/>
        </p:nvSpPr>
        <p:spPr>
          <a:xfrm>
            <a:off x="604434" y="1389530"/>
            <a:ext cx="10963452" cy="1048172"/>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支持最常见的表单控件，主要是 </a:t>
            </a:r>
            <a:r>
              <a:rPr lang="en-US" altLang="zh-CN" sz="2200" dirty="0">
                <a:solidFill>
                  <a:schemeClr val="bg1"/>
                </a:solidFill>
                <a:latin typeface="微软雅黑" panose="020B0503020204020204" pitchFamily="34" charset="-122"/>
                <a:ea typeface="微软雅黑" panose="020B0503020204020204" pitchFamily="34" charset="-122"/>
              </a:rPr>
              <a:t>input</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err="1">
                <a:solidFill>
                  <a:schemeClr val="bg1"/>
                </a:solidFill>
                <a:latin typeface="微软雅黑" panose="020B0503020204020204" pitchFamily="34" charset="-122"/>
                <a:ea typeface="微软雅黑" panose="020B0503020204020204" pitchFamily="34" charset="-122"/>
              </a:rPr>
              <a:t>textarea</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checkbox</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radio </a:t>
            </a:r>
            <a:r>
              <a:rPr lang="zh-CN" altLang="en-US" sz="2200" dirty="0">
                <a:solidFill>
                  <a:schemeClr val="bg1"/>
                </a:solidFill>
                <a:latin typeface="微软雅黑" panose="020B0503020204020204" pitchFamily="34" charset="-122"/>
                <a:ea typeface="微软雅黑" panose="020B0503020204020204" pitchFamily="34" charset="-122"/>
              </a:rPr>
              <a:t>和 </a:t>
            </a:r>
            <a:r>
              <a:rPr lang="en-US" altLang="zh-CN" sz="2200" dirty="0">
                <a:solidFill>
                  <a:schemeClr val="bg1"/>
                </a:solidFill>
                <a:latin typeface="微软雅黑" panose="020B0503020204020204" pitchFamily="34" charset="-122"/>
                <a:ea typeface="微软雅黑" panose="020B0503020204020204" pitchFamily="34" charset="-122"/>
              </a:rPr>
              <a:t>select</a:t>
            </a:r>
            <a:r>
              <a:rPr lang="zh-CN" altLang="en-US" sz="2200" dirty="0">
                <a:solidFill>
                  <a:schemeClr val="bg1"/>
                </a:solidFill>
                <a:latin typeface="微软雅黑" panose="020B0503020204020204" pitchFamily="34" charset="-122"/>
                <a:ea typeface="微软雅黑" panose="020B0503020204020204" pitchFamily="34" charset="-122"/>
              </a:rPr>
              <a:t>。</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095" y="2304511"/>
            <a:ext cx="6296129" cy="37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80320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02971" y="0"/>
            <a:ext cx="8745992" cy="827314"/>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按钮</a:t>
            </a:r>
          </a:p>
        </p:txBody>
      </p:sp>
      <p:sp>
        <p:nvSpPr>
          <p:cNvPr id="4" name="文本框 3"/>
          <p:cNvSpPr txBox="1"/>
          <p:nvPr/>
        </p:nvSpPr>
        <p:spPr>
          <a:xfrm>
            <a:off x="604434" y="1389530"/>
            <a:ext cx="10963452" cy="1615827"/>
          </a:xfrm>
          <a:prstGeom prst="rect">
            <a:avLst/>
          </a:prstGeom>
          <a:noFill/>
        </p:spPr>
        <p:txBody>
          <a:bodyPr wrap="square" rtlCol="0">
            <a:spAutoFit/>
          </a:bodyPr>
          <a:lstStyle/>
          <a:p>
            <a:pPr>
              <a:lnSpc>
                <a:spcPct val="150000"/>
              </a:lnSpc>
            </a:pPr>
            <a:r>
              <a:rPr lang="en-US" altLang="zh-CN" sz="2200" dirty="0">
                <a:solidFill>
                  <a:schemeClr val="bg1"/>
                </a:solidFill>
                <a:latin typeface="微软雅黑" panose="020B0503020204020204" pitchFamily="34" charset="-122"/>
                <a:ea typeface="微软雅黑" panose="020B0503020204020204" pitchFamily="34" charset="-122"/>
              </a:rPr>
              <a:t> Bootstrap</a:t>
            </a:r>
            <a:r>
              <a:rPr lang="zh-CN" altLang="zh-CN" sz="2200" dirty="0">
                <a:solidFill>
                  <a:schemeClr val="bg1"/>
                </a:solidFill>
                <a:latin typeface="微软雅黑" panose="020B0503020204020204" pitchFamily="34" charset="-122"/>
                <a:ea typeface="微软雅黑" panose="020B0503020204020204" pitchFamily="34" charset="-122"/>
              </a:rPr>
              <a:t>提供多种样式的按钮，同样是通过</a:t>
            </a:r>
            <a:r>
              <a:rPr lang="en-US" altLang="zh-CN" sz="2200" dirty="0">
                <a:solidFill>
                  <a:schemeClr val="bg1"/>
                </a:solidFill>
                <a:latin typeface="微软雅黑" panose="020B0503020204020204" pitchFamily="34" charset="-122"/>
                <a:ea typeface="微软雅黑" panose="020B0503020204020204" pitchFamily="34" charset="-122"/>
              </a:rPr>
              <a:t>CSS</a:t>
            </a:r>
            <a:r>
              <a:rPr lang="zh-CN" altLang="zh-CN" sz="2200" dirty="0">
                <a:solidFill>
                  <a:schemeClr val="bg1"/>
                </a:solidFill>
                <a:latin typeface="微软雅黑" panose="020B0503020204020204" pitchFamily="34" charset="-122"/>
                <a:ea typeface="微软雅黑" panose="020B0503020204020204" pitchFamily="34" charset="-122"/>
              </a:rPr>
              <a:t>的类来控制，包括</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 </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-primary</a:t>
            </a:r>
            <a:r>
              <a:rPr lang="zh-CN" altLang="zh-CN" sz="2200" dirty="0">
                <a:solidFill>
                  <a:schemeClr val="bg1"/>
                </a:solidFill>
                <a:latin typeface="微软雅黑" panose="020B0503020204020204" pitchFamily="34" charset="-122"/>
                <a:ea typeface="微软雅黑" panose="020B0503020204020204" pitchFamily="34" charset="-122"/>
              </a:rPr>
              <a:t>， </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-info</a:t>
            </a:r>
            <a:r>
              <a:rPr lang="zh-CN" altLang="zh-CN" sz="2200" dirty="0">
                <a:solidFill>
                  <a:schemeClr val="bg1"/>
                </a:solidFill>
                <a:latin typeface="微软雅黑" panose="020B0503020204020204" pitchFamily="34" charset="-122"/>
                <a:ea typeface="微软雅黑" panose="020B0503020204020204" pitchFamily="34" charset="-122"/>
              </a:rPr>
              <a:t> ， </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-success</a:t>
            </a:r>
            <a:r>
              <a:rPr lang="zh-CN" altLang="zh-CN" sz="2200" dirty="0">
                <a:solidFill>
                  <a:schemeClr val="bg1"/>
                </a:solidFill>
                <a:latin typeface="微软雅黑" panose="020B0503020204020204" pitchFamily="34" charset="-122"/>
                <a:ea typeface="微软雅黑" panose="020B0503020204020204" pitchFamily="34" charset="-122"/>
              </a:rPr>
              <a:t>等不同颜色的按钮，亦可以简单通过</a:t>
            </a:r>
            <a:r>
              <a:rPr lang="en-US" altLang="zh-CN" sz="2200" dirty="0">
                <a:solidFill>
                  <a:schemeClr val="bg1"/>
                </a:solidFill>
                <a:latin typeface="微软雅黑" panose="020B0503020204020204" pitchFamily="34" charset="-122"/>
                <a:ea typeface="微软雅黑" panose="020B0503020204020204" pitchFamily="34" charset="-122"/>
              </a:rPr>
              <a:t>.</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-large .</a:t>
            </a:r>
            <a:r>
              <a:rPr lang="en-US" altLang="zh-CN" sz="2200" dirty="0" err="1">
                <a:solidFill>
                  <a:schemeClr val="bg1"/>
                </a:solidFill>
                <a:latin typeface="微软雅黑" panose="020B0503020204020204" pitchFamily="34" charset="-122"/>
                <a:ea typeface="微软雅黑" panose="020B0503020204020204" pitchFamily="34" charset="-122"/>
              </a:rPr>
              <a:t>btn</a:t>
            </a:r>
            <a:r>
              <a:rPr lang="en-US" altLang="zh-CN" sz="2200" dirty="0">
                <a:solidFill>
                  <a:schemeClr val="bg1"/>
                </a:solidFill>
                <a:latin typeface="微软雅黑" panose="020B0503020204020204" pitchFamily="34" charset="-122"/>
                <a:ea typeface="微软雅黑" panose="020B0503020204020204" pitchFamily="34" charset="-122"/>
              </a:rPr>
              <a:t>-mini</a:t>
            </a:r>
            <a:r>
              <a:rPr lang="zh-CN" altLang="zh-CN" sz="2200" dirty="0">
                <a:solidFill>
                  <a:schemeClr val="bg1"/>
                </a:solidFill>
                <a:latin typeface="微软雅黑" panose="020B0503020204020204" pitchFamily="34" charset="-122"/>
                <a:ea typeface="微软雅黑" panose="020B0503020204020204" pitchFamily="34" charset="-122"/>
              </a:rPr>
              <a:t>等</a:t>
            </a:r>
            <a:r>
              <a:rPr lang="en-US" altLang="zh-CN" sz="2200" dirty="0">
                <a:solidFill>
                  <a:schemeClr val="bg1"/>
                </a:solidFill>
                <a:latin typeface="微软雅黑" panose="020B0503020204020204" pitchFamily="34" charset="-122"/>
                <a:ea typeface="微软雅黑" panose="020B0503020204020204" pitchFamily="34" charset="-122"/>
              </a:rPr>
              <a:t>CSS</a:t>
            </a:r>
            <a:r>
              <a:rPr lang="zh-CN" altLang="zh-CN" sz="2200" dirty="0">
                <a:solidFill>
                  <a:schemeClr val="bg1"/>
                </a:solidFill>
                <a:latin typeface="微软雅黑" panose="020B0503020204020204" pitchFamily="34" charset="-122"/>
                <a:ea typeface="微软雅黑" panose="020B0503020204020204" pitchFamily="34" charset="-122"/>
              </a:rPr>
              <a:t>的</a:t>
            </a:r>
            <a:r>
              <a:rPr lang="en-US" altLang="zh-CN" sz="2200" dirty="0">
                <a:solidFill>
                  <a:schemeClr val="bg1"/>
                </a:solidFill>
                <a:latin typeface="微软雅黑" panose="020B0503020204020204" pitchFamily="34" charset="-122"/>
                <a:ea typeface="微软雅黑" panose="020B0503020204020204" pitchFamily="34" charset="-122"/>
              </a:rPr>
              <a:t>class</a:t>
            </a:r>
            <a:r>
              <a:rPr lang="zh-CN" altLang="zh-CN" sz="2200" dirty="0">
                <a:solidFill>
                  <a:schemeClr val="bg1"/>
                </a:solidFill>
                <a:latin typeface="微软雅黑" panose="020B0503020204020204" pitchFamily="34" charset="-122"/>
                <a:ea typeface="微软雅黑" panose="020B0503020204020204" pitchFamily="34" charset="-122"/>
              </a:rPr>
              <a:t>控制按钮大小，能够同时用在</a:t>
            </a:r>
            <a:r>
              <a:rPr lang="en-US" altLang="zh-CN" sz="2200" dirty="0">
                <a:solidFill>
                  <a:schemeClr val="bg1"/>
                </a:solidFill>
                <a:latin typeface="微软雅黑" panose="020B0503020204020204" pitchFamily="34" charset="-122"/>
                <a:ea typeface="微软雅黑" panose="020B0503020204020204" pitchFamily="34" charset="-122"/>
              </a:rPr>
              <a:t>&lt;a&gt;</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&lt;button&gt;</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&lt;input&gt;</a:t>
            </a:r>
            <a:r>
              <a:rPr lang="zh-CN" altLang="zh-CN" sz="2200" dirty="0">
                <a:solidFill>
                  <a:schemeClr val="bg1"/>
                </a:solidFill>
                <a:latin typeface="微软雅黑" panose="020B0503020204020204" pitchFamily="34" charset="-122"/>
                <a:ea typeface="微软雅黑" panose="020B0503020204020204" pitchFamily="34" charset="-122"/>
              </a:rPr>
              <a:t>标签</a:t>
            </a:r>
            <a:r>
              <a:rPr lang="zh-CN" altLang="en-US" sz="2200" dirty="0">
                <a:solidFill>
                  <a:schemeClr val="bg1"/>
                </a:solidFill>
                <a:latin typeface="微软雅黑" panose="020B0503020204020204" pitchFamily="34" charset="-122"/>
                <a:ea typeface="微软雅黑" panose="020B0503020204020204" pitchFamily="34" charset="-122"/>
              </a:rPr>
              <a:t>上。</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478" y="3005357"/>
            <a:ext cx="9569669" cy="29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28626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50571" y="0"/>
            <a:ext cx="8898392" cy="685800"/>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全局</a:t>
            </a:r>
            <a:r>
              <a:rPr lang="en-US" altLang="zh-CN" sz="4000" b="1" dirty="0">
                <a:solidFill>
                  <a:schemeClr val="bg1"/>
                </a:solidFill>
                <a:latin typeface="微软雅黑" panose="020B0503020204020204" pitchFamily="34" charset="-122"/>
                <a:ea typeface="微软雅黑" panose="020B0503020204020204" pitchFamily="34" charset="-122"/>
              </a:rPr>
              <a:t>CSS - </a:t>
            </a:r>
            <a:r>
              <a:rPr lang="zh-CN" altLang="en-US" sz="4000" b="1" dirty="0">
                <a:solidFill>
                  <a:schemeClr val="bg1"/>
                </a:solidFill>
                <a:latin typeface="微软雅黑" panose="020B0503020204020204" pitchFamily="34" charset="-122"/>
                <a:ea typeface="微软雅黑" panose="020B0503020204020204" pitchFamily="34" charset="-122"/>
              </a:rPr>
              <a:t>图像</a:t>
            </a:r>
          </a:p>
        </p:txBody>
      </p:sp>
      <p:sp>
        <p:nvSpPr>
          <p:cNvPr id="4" name="文本框 3"/>
          <p:cNvSpPr txBox="1"/>
          <p:nvPr/>
        </p:nvSpPr>
        <p:spPr>
          <a:xfrm>
            <a:off x="604434" y="1389530"/>
            <a:ext cx="10963452" cy="4486677"/>
          </a:xfrm>
          <a:prstGeom prst="rect">
            <a:avLst/>
          </a:prstGeom>
          <a:noFill/>
        </p:spPr>
        <p:txBody>
          <a:bodyPr wrap="square" rtlCol="0">
            <a:spAutoFit/>
          </a:bodyPr>
          <a:lstStyle/>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Bootstrap </a:t>
            </a:r>
            <a:r>
              <a:rPr lang="zh-CN" altLang="en-US" sz="2800" dirty="0">
                <a:solidFill>
                  <a:schemeClr val="bg1"/>
                </a:solidFill>
                <a:latin typeface="微软雅黑" panose="020B0503020204020204" pitchFamily="34" charset="-122"/>
                <a:ea typeface="微软雅黑" panose="020B0503020204020204" pitchFamily="34" charset="-122"/>
              </a:rPr>
              <a:t>提供了三个可对图像应用简单样式的 </a:t>
            </a:r>
            <a:r>
              <a:rPr lang="en-US" altLang="zh-CN" sz="2800" dirty="0">
                <a:solidFill>
                  <a:schemeClr val="bg1"/>
                </a:solidFill>
                <a:latin typeface="微软雅黑" panose="020B0503020204020204" pitchFamily="34" charset="-122"/>
                <a:ea typeface="微软雅黑" panose="020B0503020204020204" pitchFamily="34" charset="-122"/>
              </a:rPr>
              <a:t>class</a:t>
            </a:r>
            <a:r>
              <a:rPr lang="zh-CN" altLang="en-US" sz="2800" dirty="0">
                <a:solidFill>
                  <a:schemeClr val="bg1"/>
                </a:solidFill>
                <a:latin typeface="微软雅黑" panose="020B0503020204020204" pitchFamily="34" charset="-122"/>
                <a:ea typeface="微软雅黑" panose="020B0503020204020204" pitchFamily="34" charset="-122"/>
              </a:rPr>
              <a:t>：</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en-US" altLang="zh-CN" sz="2800" i="1" dirty="0">
                <a:solidFill>
                  <a:schemeClr val="bg1"/>
                </a:solidFill>
                <a:latin typeface="微软雅黑" panose="020B0503020204020204" pitchFamily="34" charset="-122"/>
                <a:ea typeface="微软雅黑" panose="020B0503020204020204" pitchFamily="34" charset="-122"/>
              </a:rPr>
              <a:t>.</a:t>
            </a:r>
            <a:r>
              <a:rPr lang="en-US" altLang="zh-CN" sz="2800" i="1" dirty="0" err="1">
                <a:solidFill>
                  <a:schemeClr val="bg1"/>
                </a:solidFill>
                <a:latin typeface="微软雅黑" panose="020B0503020204020204" pitchFamily="34" charset="-122"/>
                <a:ea typeface="微软雅黑" panose="020B0503020204020204" pitchFamily="34" charset="-122"/>
              </a:rPr>
              <a:t>img</a:t>
            </a:r>
            <a:r>
              <a:rPr lang="en-US" altLang="zh-CN" sz="2800" i="1" dirty="0">
                <a:solidFill>
                  <a:schemeClr val="bg1"/>
                </a:solidFill>
                <a:latin typeface="微软雅黑" panose="020B0503020204020204" pitchFamily="34" charset="-122"/>
                <a:ea typeface="微软雅黑" panose="020B0503020204020204" pitchFamily="34" charset="-122"/>
              </a:rPr>
              <a:t>-rounded</a:t>
            </a:r>
            <a:r>
              <a:rPr lang="zh-CN" altLang="en-US" sz="2800" dirty="0">
                <a:solidFill>
                  <a:schemeClr val="bg1"/>
                </a:solidFill>
                <a:latin typeface="微软雅黑" panose="020B0503020204020204" pitchFamily="34" charset="-122"/>
                <a:ea typeface="微软雅黑" panose="020B0503020204020204" pitchFamily="34" charset="-122"/>
              </a:rPr>
              <a:t>：添加 </a:t>
            </a:r>
            <a:r>
              <a:rPr lang="en-US" altLang="zh-CN" sz="2800" dirty="0">
                <a:solidFill>
                  <a:schemeClr val="bg1"/>
                </a:solidFill>
                <a:latin typeface="微软雅黑" panose="020B0503020204020204" pitchFamily="34" charset="-122"/>
                <a:ea typeface="微软雅黑" panose="020B0503020204020204" pitchFamily="34" charset="-122"/>
              </a:rPr>
              <a:t>border-radius:6px </a:t>
            </a:r>
            <a:r>
              <a:rPr lang="zh-CN" altLang="en-US" sz="2800" dirty="0">
                <a:solidFill>
                  <a:schemeClr val="bg1"/>
                </a:solidFill>
                <a:latin typeface="微软雅黑" panose="020B0503020204020204" pitchFamily="34" charset="-122"/>
                <a:ea typeface="微软雅黑" panose="020B0503020204020204" pitchFamily="34" charset="-122"/>
              </a:rPr>
              <a:t>来获得图像圆角。</a:t>
            </a:r>
          </a:p>
          <a:p>
            <a:pPr marL="342900" indent="-342900">
              <a:lnSpc>
                <a:spcPct val="200000"/>
              </a:lnSpc>
              <a:buFont typeface="Wingdings" panose="05000000000000000000" pitchFamily="2" charset="2"/>
              <a:buChar char="u"/>
            </a:pPr>
            <a:r>
              <a:rPr lang="en-US" altLang="zh-CN" sz="2800" i="1" dirty="0">
                <a:solidFill>
                  <a:schemeClr val="bg1"/>
                </a:solidFill>
                <a:latin typeface="微软雅黑" panose="020B0503020204020204" pitchFamily="34" charset="-122"/>
                <a:ea typeface="微软雅黑" panose="020B0503020204020204" pitchFamily="34" charset="-122"/>
              </a:rPr>
              <a:t>.</a:t>
            </a:r>
            <a:r>
              <a:rPr lang="en-US" altLang="zh-CN" sz="2800" i="1" dirty="0" err="1">
                <a:solidFill>
                  <a:schemeClr val="bg1"/>
                </a:solidFill>
                <a:latin typeface="微软雅黑" panose="020B0503020204020204" pitchFamily="34" charset="-122"/>
                <a:ea typeface="微软雅黑" panose="020B0503020204020204" pitchFamily="34" charset="-122"/>
              </a:rPr>
              <a:t>img</a:t>
            </a:r>
            <a:r>
              <a:rPr lang="en-US" altLang="zh-CN" sz="2800" i="1" dirty="0">
                <a:solidFill>
                  <a:schemeClr val="bg1"/>
                </a:solidFill>
                <a:latin typeface="微软雅黑" panose="020B0503020204020204" pitchFamily="34" charset="-122"/>
                <a:ea typeface="微软雅黑" panose="020B0503020204020204" pitchFamily="34" charset="-122"/>
              </a:rPr>
              <a:t>-circle</a:t>
            </a:r>
            <a:r>
              <a:rPr lang="zh-CN" altLang="en-US" sz="2800" dirty="0">
                <a:solidFill>
                  <a:schemeClr val="bg1"/>
                </a:solidFill>
                <a:latin typeface="微软雅黑" panose="020B0503020204020204" pitchFamily="34" charset="-122"/>
                <a:ea typeface="微软雅黑" panose="020B0503020204020204" pitchFamily="34" charset="-122"/>
              </a:rPr>
              <a:t>：添加 </a:t>
            </a:r>
            <a:r>
              <a:rPr lang="en-US" altLang="zh-CN" sz="2800" dirty="0">
                <a:solidFill>
                  <a:schemeClr val="bg1"/>
                </a:solidFill>
                <a:latin typeface="微软雅黑" panose="020B0503020204020204" pitchFamily="34" charset="-122"/>
                <a:ea typeface="微软雅黑" panose="020B0503020204020204" pitchFamily="34" charset="-122"/>
              </a:rPr>
              <a:t>border-radius:500px </a:t>
            </a:r>
            <a:r>
              <a:rPr lang="zh-CN" altLang="en-US" sz="2800" dirty="0">
                <a:solidFill>
                  <a:schemeClr val="bg1"/>
                </a:solidFill>
                <a:latin typeface="微软雅黑" panose="020B0503020204020204" pitchFamily="34" charset="-122"/>
                <a:ea typeface="微软雅黑" panose="020B0503020204020204" pitchFamily="34" charset="-122"/>
              </a:rPr>
              <a:t>来让整个图像变成圆形。</a:t>
            </a:r>
          </a:p>
          <a:p>
            <a:pPr marL="342900" indent="-342900">
              <a:lnSpc>
                <a:spcPct val="200000"/>
              </a:lnSpc>
              <a:buFont typeface="Wingdings" panose="05000000000000000000" pitchFamily="2" charset="2"/>
              <a:buChar char="u"/>
            </a:pPr>
            <a:r>
              <a:rPr lang="en-US" altLang="zh-CN" sz="2800" i="1" dirty="0">
                <a:solidFill>
                  <a:schemeClr val="bg1"/>
                </a:solidFill>
                <a:latin typeface="微软雅黑" panose="020B0503020204020204" pitchFamily="34" charset="-122"/>
                <a:ea typeface="微软雅黑" panose="020B0503020204020204" pitchFamily="34" charset="-122"/>
              </a:rPr>
              <a:t>.</a:t>
            </a:r>
            <a:r>
              <a:rPr lang="en-US" altLang="zh-CN" sz="2800" i="1" dirty="0" err="1">
                <a:solidFill>
                  <a:schemeClr val="bg1"/>
                </a:solidFill>
                <a:latin typeface="微软雅黑" panose="020B0503020204020204" pitchFamily="34" charset="-122"/>
                <a:ea typeface="微软雅黑" panose="020B0503020204020204" pitchFamily="34" charset="-122"/>
              </a:rPr>
              <a:t>img</a:t>
            </a:r>
            <a:r>
              <a:rPr lang="en-US" altLang="zh-CN" sz="2800" i="1" dirty="0">
                <a:solidFill>
                  <a:schemeClr val="bg1"/>
                </a:solidFill>
                <a:latin typeface="微软雅黑" panose="020B0503020204020204" pitchFamily="34" charset="-122"/>
                <a:ea typeface="微软雅黑" panose="020B0503020204020204" pitchFamily="34" charset="-122"/>
              </a:rPr>
              <a:t>-thumbnail</a:t>
            </a:r>
            <a:r>
              <a:rPr lang="zh-CN" altLang="en-US" sz="2800" dirty="0">
                <a:solidFill>
                  <a:schemeClr val="bg1"/>
                </a:solidFill>
                <a:latin typeface="微软雅黑" panose="020B0503020204020204" pitchFamily="34" charset="-122"/>
                <a:ea typeface="微软雅黑" panose="020B0503020204020204" pitchFamily="34" charset="-122"/>
              </a:rPr>
              <a:t>：添加一些内边距（</a:t>
            </a:r>
            <a:r>
              <a:rPr lang="en-US" altLang="zh-CN" sz="2800" dirty="0">
                <a:solidFill>
                  <a:schemeClr val="bg1"/>
                </a:solidFill>
                <a:latin typeface="微软雅黑" panose="020B0503020204020204" pitchFamily="34" charset="-122"/>
                <a:ea typeface="微软雅黑" panose="020B0503020204020204" pitchFamily="34" charset="-122"/>
              </a:rPr>
              <a:t>padding</a:t>
            </a:r>
            <a:r>
              <a:rPr lang="zh-CN" altLang="en-US" sz="2800" dirty="0">
                <a:solidFill>
                  <a:schemeClr val="bg1"/>
                </a:solidFill>
                <a:latin typeface="微软雅黑" panose="020B0503020204020204" pitchFamily="34" charset="-122"/>
                <a:ea typeface="微软雅黑" panose="020B0503020204020204" pitchFamily="34" charset="-122"/>
              </a:rPr>
              <a:t>）和一个灰色的边框。</a:t>
            </a:r>
          </a:p>
        </p:txBody>
      </p:sp>
    </p:spTree>
    <p:extLst>
      <p:ext uri="{BB962C8B-B14F-4D97-AF65-F5344CB8AC3E}">
        <p14:creationId xmlns:p14="http://schemas.microsoft.com/office/powerpoint/2010/main" val="4055883980"/>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插件</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5178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7286" y="21772"/>
            <a:ext cx="9061677" cy="674914"/>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1. Bootstrap</a:t>
            </a:r>
            <a:r>
              <a:rPr lang="zh-CN" altLang="en-US" sz="4000" b="1" dirty="0">
                <a:solidFill>
                  <a:schemeClr val="bg1"/>
                </a:solidFill>
                <a:latin typeface="微软雅黑" panose="020B0503020204020204" pitchFamily="34" charset="-122"/>
                <a:ea typeface="微软雅黑" panose="020B0503020204020204" pitchFamily="34" charset="-122"/>
              </a:rPr>
              <a:t>插件概览</a:t>
            </a:r>
          </a:p>
        </p:txBody>
      </p:sp>
      <p:sp>
        <p:nvSpPr>
          <p:cNvPr id="4" name="文本框 3"/>
          <p:cNvSpPr txBox="1"/>
          <p:nvPr/>
        </p:nvSpPr>
        <p:spPr>
          <a:xfrm>
            <a:off x="604434" y="1389529"/>
            <a:ext cx="10963452" cy="2123658"/>
          </a:xfrm>
          <a:prstGeom prst="rect">
            <a:avLst/>
          </a:prstGeom>
          <a:noFill/>
        </p:spPr>
        <p:txBody>
          <a:bodyPr wrap="square" rtlCol="0">
            <a:spAutoFit/>
          </a:bodyPr>
          <a:lstStyle/>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在前面</a:t>
            </a:r>
            <a:r>
              <a:rPr lang="zh-CN" altLang="en-US" sz="2200" dirty="0">
                <a:latin typeface="微软雅黑" panose="020B0503020204020204" pitchFamily="34" charset="-122"/>
                <a:ea typeface="微软雅黑" panose="020B0503020204020204" pitchFamily="34" charset="-122"/>
              </a:rPr>
              <a:t> </a:t>
            </a:r>
            <a:r>
              <a:rPr lang="zh-CN" altLang="en-US" sz="2200" b="1" dirty="0">
                <a:solidFill>
                  <a:schemeClr val="accent2"/>
                </a:solidFill>
                <a:latin typeface="微软雅黑" panose="020B0503020204020204" pitchFamily="34" charset="-122"/>
                <a:ea typeface="微软雅黑" panose="020B0503020204020204" pitchFamily="34" charset="-122"/>
              </a:rPr>
              <a:t>布局组件</a:t>
            </a:r>
            <a:r>
              <a:rPr lang="zh-CN" altLang="en-US" sz="2200" dirty="0">
                <a:solidFill>
                  <a:schemeClr val="bg1"/>
                </a:solidFill>
                <a:latin typeface="微软雅黑" panose="020B0503020204020204" pitchFamily="34" charset="-122"/>
                <a:ea typeface="微软雅黑" panose="020B0503020204020204" pitchFamily="34" charset="-122"/>
              </a:rPr>
              <a:t> 章节中所讨论到的组件仅仅是个开始。</a:t>
            </a: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自带 </a:t>
            </a:r>
            <a:r>
              <a:rPr lang="en-US" altLang="zh-CN" sz="2200" dirty="0">
                <a:solidFill>
                  <a:schemeClr val="bg1"/>
                </a:solidFill>
                <a:latin typeface="微软雅黑" panose="020B0503020204020204" pitchFamily="34" charset="-122"/>
                <a:ea typeface="微软雅黑" panose="020B0503020204020204" pitchFamily="34" charset="-122"/>
              </a:rPr>
              <a:t>12 </a:t>
            </a:r>
            <a:r>
              <a:rPr lang="zh-CN" altLang="en-US" sz="2200" dirty="0">
                <a:solidFill>
                  <a:schemeClr val="bg1"/>
                </a:solidFill>
                <a:latin typeface="微软雅黑" panose="020B0503020204020204" pitchFamily="34" charset="-122"/>
                <a:ea typeface="微软雅黑" panose="020B0503020204020204" pitchFamily="34" charset="-122"/>
              </a:rPr>
              <a:t>种 </a:t>
            </a:r>
            <a:r>
              <a:rPr lang="en-US" altLang="zh-CN" sz="2200" dirty="0">
                <a:solidFill>
                  <a:schemeClr val="bg1"/>
                </a:solidFill>
                <a:latin typeface="微软雅黑" panose="020B0503020204020204" pitchFamily="34" charset="-122"/>
                <a:ea typeface="微软雅黑" panose="020B0503020204020204" pitchFamily="34" charset="-122"/>
              </a:rPr>
              <a:t>jQuery </a:t>
            </a:r>
            <a:r>
              <a:rPr lang="zh-CN" altLang="en-US" sz="2200" dirty="0">
                <a:solidFill>
                  <a:schemeClr val="bg1"/>
                </a:solidFill>
                <a:latin typeface="微软雅黑" panose="020B0503020204020204" pitchFamily="34" charset="-122"/>
                <a:ea typeface="微软雅黑" panose="020B0503020204020204" pitchFamily="34" charset="-122"/>
              </a:rPr>
              <a:t>插件，扩展了功能，可以给站点添加更多的互动。即使您不是一名高级的 </a:t>
            </a:r>
            <a:r>
              <a:rPr lang="en-US" altLang="zh-CN" sz="2200" dirty="0">
                <a:solidFill>
                  <a:schemeClr val="bg1"/>
                </a:solidFill>
                <a:latin typeface="微软雅黑" panose="020B0503020204020204" pitchFamily="34" charset="-122"/>
                <a:ea typeface="微软雅黑" panose="020B0503020204020204" pitchFamily="34" charset="-122"/>
              </a:rPr>
              <a:t>JavaScript </a:t>
            </a:r>
            <a:r>
              <a:rPr lang="zh-CN" altLang="en-US" sz="2200" dirty="0">
                <a:solidFill>
                  <a:schemeClr val="bg1"/>
                </a:solidFill>
                <a:latin typeface="微软雅黑" panose="020B0503020204020204" pitchFamily="34" charset="-122"/>
                <a:ea typeface="微软雅黑" panose="020B0503020204020204" pitchFamily="34" charset="-122"/>
              </a:rPr>
              <a:t>开发人员，您也可以着手学习 </a:t>
            </a: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的 </a:t>
            </a:r>
            <a:r>
              <a:rPr lang="en-US" altLang="zh-CN" sz="2200" dirty="0">
                <a:solidFill>
                  <a:schemeClr val="bg1"/>
                </a:solidFill>
                <a:latin typeface="微软雅黑" panose="020B0503020204020204" pitchFamily="34" charset="-122"/>
                <a:ea typeface="微软雅黑" panose="020B0503020204020204" pitchFamily="34" charset="-122"/>
              </a:rPr>
              <a:t>JavaScript </a:t>
            </a:r>
            <a:r>
              <a:rPr lang="zh-CN" altLang="en-US" sz="2200" dirty="0">
                <a:solidFill>
                  <a:schemeClr val="bg1"/>
                </a:solidFill>
                <a:latin typeface="微软雅黑" panose="020B0503020204020204" pitchFamily="34" charset="-122"/>
                <a:ea typeface="微软雅黑" panose="020B0503020204020204" pitchFamily="34" charset="-122"/>
              </a:rPr>
              <a:t>插件。利用 </a:t>
            </a: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数据 </a:t>
            </a:r>
            <a:r>
              <a:rPr lang="en-US" altLang="zh-CN" sz="2200" dirty="0">
                <a:solidFill>
                  <a:schemeClr val="bg1"/>
                </a:solidFill>
                <a:latin typeface="微软雅黑" panose="020B0503020204020204" pitchFamily="34" charset="-122"/>
                <a:ea typeface="微软雅黑" panose="020B0503020204020204" pitchFamily="34" charset="-122"/>
              </a:rPr>
              <a:t>API</a:t>
            </a:r>
            <a:r>
              <a:rPr lang="zh-CN" altLang="en-US" sz="2200" dirty="0">
                <a:solidFill>
                  <a:schemeClr val="bg1"/>
                </a:solidFill>
                <a:latin typeface="微软雅黑" panose="020B0503020204020204" pitchFamily="34" charset="-122"/>
                <a:ea typeface="微软雅黑" panose="020B0503020204020204" pitchFamily="34" charset="-122"/>
              </a:rPr>
              <a:t>（</a:t>
            </a:r>
            <a:r>
              <a:rPr lang="en-US" altLang="zh-CN" sz="2200" dirty="0">
                <a:solidFill>
                  <a:schemeClr val="bg1"/>
                </a:solidFill>
                <a:latin typeface="微软雅黑" panose="020B0503020204020204" pitchFamily="34" charset="-122"/>
                <a:ea typeface="微软雅黑" panose="020B0503020204020204" pitchFamily="34" charset="-122"/>
              </a:rPr>
              <a:t>Bootstrap Data API</a:t>
            </a:r>
            <a:r>
              <a:rPr lang="zh-CN" altLang="en-US" sz="2200" dirty="0">
                <a:solidFill>
                  <a:schemeClr val="bg1"/>
                </a:solidFill>
                <a:latin typeface="微软雅黑" panose="020B0503020204020204" pitchFamily="34" charset="-122"/>
                <a:ea typeface="微软雅黑" panose="020B0503020204020204" pitchFamily="34" charset="-122"/>
              </a:rPr>
              <a:t>），大部分的插件可以在不编写任何代码的情况被触发。</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9505708"/>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13857" y="54441"/>
            <a:ext cx="8735106" cy="674902"/>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插件引用</a:t>
            </a:r>
          </a:p>
        </p:txBody>
      </p:sp>
      <p:sp>
        <p:nvSpPr>
          <p:cNvPr id="4" name="文本框 3"/>
          <p:cNvSpPr txBox="1"/>
          <p:nvPr/>
        </p:nvSpPr>
        <p:spPr>
          <a:xfrm>
            <a:off x="604434" y="1389529"/>
            <a:ext cx="10963452" cy="3647152"/>
          </a:xfrm>
          <a:prstGeom prst="rect">
            <a:avLst/>
          </a:prstGeom>
          <a:noFill/>
        </p:spPr>
        <p:txBody>
          <a:bodyPr wrap="square" rtlCol="0">
            <a:spAutoFit/>
          </a:bodyPr>
          <a:lstStyle/>
          <a:p>
            <a:pPr marL="0" lvl="1">
              <a:lnSpc>
                <a:spcPct val="150000"/>
              </a:lnSpc>
            </a:pPr>
            <a:r>
              <a:rPr lang="zh-CN" altLang="en-US" sz="2200" b="1" u="sng" dirty="0">
                <a:solidFill>
                  <a:schemeClr val="bg1"/>
                </a:solidFill>
                <a:latin typeface="微软雅黑" panose="020B0503020204020204" pitchFamily="34" charset="-122"/>
                <a:ea typeface="微软雅黑" panose="020B0503020204020204" pitchFamily="34" charset="-122"/>
              </a:rPr>
              <a:t>站点引用 </a:t>
            </a:r>
            <a:r>
              <a:rPr lang="en-US" altLang="zh-CN" sz="2200" b="1" u="sng" dirty="0">
                <a:solidFill>
                  <a:schemeClr val="bg1"/>
                </a:solidFill>
                <a:latin typeface="微软雅黑" panose="020B0503020204020204" pitchFamily="34" charset="-122"/>
                <a:ea typeface="微软雅黑" panose="020B0503020204020204" pitchFamily="34" charset="-122"/>
              </a:rPr>
              <a:t>Bootstrap </a:t>
            </a:r>
            <a:r>
              <a:rPr lang="zh-CN" altLang="en-US" sz="2200" b="1" u="sng" dirty="0">
                <a:solidFill>
                  <a:schemeClr val="bg1"/>
                </a:solidFill>
                <a:latin typeface="微软雅黑" panose="020B0503020204020204" pitchFamily="34" charset="-122"/>
                <a:ea typeface="微软雅黑" panose="020B0503020204020204" pitchFamily="34" charset="-122"/>
              </a:rPr>
              <a:t>插件的方式有两种：</a:t>
            </a:r>
            <a:endParaRPr lang="en-US" altLang="zh-CN" sz="2200" b="1" u="sng" dirty="0">
              <a:solidFill>
                <a:schemeClr val="bg1"/>
              </a:solidFill>
              <a:latin typeface="微软雅黑" panose="020B0503020204020204" pitchFamily="34" charset="-122"/>
              <a:ea typeface="微软雅黑" panose="020B0503020204020204" pitchFamily="34" charset="-122"/>
            </a:endParaRPr>
          </a:p>
          <a:p>
            <a:pPr marL="0" lvl="1"/>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u"/>
            </a:pPr>
            <a:r>
              <a:rPr lang="zh-CN" altLang="en-US" sz="2200" b="1" dirty="0">
                <a:solidFill>
                  <a:schemeClr val="bg1"/>
                </a:solidFill>
                <a:latin typeface="微软雅黑" panose="020B0503020204020204" pitchFamily="34" charset="-122"/>
                <a:ea typeface="微软雅黑" panose="020B0503020204020204" pitchFamily="34" charset="-122"/>
              </a:rPr>
              <a:t>单独引用</a:t>
            </a:r>
            <a:r>
              <a:rPr lang="zh-CN" altLang="en-US" sz="2200" dirty="0">
                <a:solidFill>
                  <a:schemeClr val="bg1"/>
                </a:solidFill>
                <a:latin typeface="微软雅黑" panose="020B0503020204020204" pitchFamily="34" charset="-122"/>
                <a:ea typeface="微软雅黑" panose="020B0503020204020204" pitchFamily="34" charset="-122"/>
              </a:rPr>
              <a:t>：使用 </a:t>
            </a:r>
            <a:r>
              <a:rPr lang="en-US" altLang="zh-CN" sz="2200" dirty="0">
                <a:solidFill>
                  <a:schemeClr val="bg1"/>
                </a:solidFill>
                <a:latin typeface="微软雅黑" panose="020B0503020204020204" pitchFamily="34" charset="-122"/>
                <a:ea typeface="微软雅黑" panose="020B0503020204020204" pitchFamily="34" charset="-122"/>
              </a:rPr>
              <a:t>Bootstrap </a:t>
            </a:r>
            <a:r>
              <a:rPr lang="zh-CN" altLang="en-US" sz="2200" dirty="0">
                <a:solidFill>
                  <a:schemeClr val="bg1"/>
                </a:solidFill>
                <a:latin typeface="微软雅黑" panose="020B0503020204020204" pitchFamily="34" charset="-122"/>
                <a:ea typeface="微软雅黑" panose="020B0503020204020204" pitchFamily="34" charset="-122"/>
              </a:rPr>
              <a:t>的个别的 *</a:t>
            </a:r>
            <a:r>
              <a:rPr lang="en-US" altLang="zh-CN" sz="2200" dirty="0">
                <a:solidFill>
                  <a:schemeClr val="bg1"/>
                </a:solidFill>
                <a:latin typeface="微软雅黑" panose="020B0503020204020204" pitchFamily="34" charset="-122"/>
                <a:ea typeface="微软雅黑" panose="020B0503020204020204" pitchFamily="34" charset="-122"/>
              </a:rPr>
              <a:t>.</a:t>
            </a:r>
            <a:r>
              <a:rPr lang="en-US" altLang="zh-CN" sz="2200" dirty="0" err="1">
                <a:solidFill>
                  <a:schemeClr val="bg1"/>
                </a:solidFill>
                <a:latin typeface="微软雅黑" panose="020B0503020204020204" pitchFamily="34" charset="-122"/>
                <a:ea typeface="微软雅黑" panose="020B0503020204020204" pitchFamily="34" charset="-122"/>
              </a:rPr>
              <a:t>js</a:t>
            </a:r>
            <a:r>
              <a:rPr lang="zh-CN" altLang="en-US" sz="2200" dirty="0">
                <a:solidFill>
                  <a:schemeClr val="bg1"/>
                </a:solidFill>
                <a:latin typeface="微软雅黑" panose="020B0503020204020204" pitchFamily="34" charset="-122"/>
                <a:ea typeface="微软雅黑" panose="020B0503020204020204" pitchFamily="34" charset="-122"/>
              </a:rPr>
              <a:t> 文件。一些插件和 </a:t>
            </a:r>
            <a:r>
              <a:rPr lang="en-US" altLang="zh-CN" sz="2200" dirty="0">
                <a:solidFill>
                  <a:schemeClr val="bg1"/>
                </a:solidFill>
                <a:latin typeface="微软雅黑" panose="020B0503020204020204" pitchFamily="34" charset="-122"/>
                <a:ea typeface="微软雅黑" panose="020B0503020204020204" pitchFamily="34" charset="-122"/>
              </a:rPr>
              <a:t>CSS </a:t>
            </a:r>
            <a:r>
              <a:rPr lang="zh-CN" altLang="en-US" sz="2200" dirty="0">
                <a:solidFill>
                  <a:schemeClr val="bg1"/>
                </a:solidFill>
                <a:latin typeface="微软雅黑" panose="020B0503020204020204" pitchFamily="34" charset="-122"/>
                <a:ea typeface="微软雅黑" panose="020B0503020204020204" pitchFamily="34" charset="-122"/>
              </a:rPr>
              <a:t>组件依赖于其他插件。如果您单独引用插件，请先确保弄请这些插件之间的依赖关系。</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200000"/>
              </a:lnSpc>
              <a:buFont typeface="Wingdings" panose="05000000000000000000" pitchFamily="2" charset="2"/>
              <a:buChar char="u"/>
            </a:pPr>
            <a:r>
              <a:rPr lang="zh-CN" altLang="en-US" sz="2200" b="1" dirty="0">
                <a:solidFill>
                  <a:schemeClr val="bg1"/>
                </a:solidFill>
                <a:latin typeface="微软雅黑" panose="020B0503020204020204" pitchFamily="34" charset="-122"/>
                <a:ea typeface="微软雅黑" panose="020B0503020204020204" pitchFamily="34" charset="-122"/>
              </a:rPr>
              <a:t>编译（同时）引用</a:t>
            </a:r>
            <a:r>
              <a:rPr lang="zh-CN" altLang="en-US" sz="2200" dirty="0">
                <a:solidFill>
                  <a:schemeClr val="bg1"/>
                </a:solidFill>
                <a:latin typeface="微软雅黑" panose="020B0503020204020204" pitchFamily="34" charset="-122"/>
                <a:ea typeface="微软雅黑" panose="020B0503020204020204" pitchFamily="34" charset="-122"/>
              </a:rPr>
              <a:t>：使用 </a:t>
            </a:r>
            <a:r>
              <a:rPr lang="en-US" altLang="zh-CN" sz="2200" dirty="0">
                <a:solidFill>
                  <a:schemeClr val="bg1"/>
                </a:solidFill>
                <a:latin typeface="微软雅黑" panose="020B0503020204020204" pitchFamily="34" charset="-122"/>
                <a:ea typeface="微软雅黑" panose="020B0503020204020204" pitchFamily="34" charset="-122"/>
              </a:rPr>
              <a:t>bootstrap.js </a:t>
            </a:r>
            <a:r>
              <a:rPr lang="zh-CN" altLang="en-US" sz="2200" dirty="0">
                <a:solidFill>
                  <a:schemeClr val="bg1"/>
                </a:solidFill>
                <a:latin typeface="微软雅黑" panose="020B0503020204020204" pitchFamily="34" charset="-122"/>
                <a:ea typeface="微软雅黑" panose="020B0503020204020204" pitchFamily="34" charset="-122"/>
              </a:rPr>
              <a:t>或压缩版的 </a:t>
            </a:r>
            <a:r>
              <a:rPr lang="en-US" altLang="zh-CN" sz="2200" dirty="0">
                <a:solidFill>
                  <a:schemeClr val="bg1"/>
                </a:solidFill>
                <a:latin typeface="微软雅黑" panose="020B0503020204020204" pitchFamily="34" charset="-122"/>
                <a:ea typeface="微软雅黑" panose="020B0503020204020204" pitchFamily="34" charset="-122"/>
              </a:rPr>
              <a:t>bootstrap.min.js</a:t>
            </a:r>
            <a:r>
              <a:rPr lang="zh-CN" altLang="en-US" sz="2200" dirty="0">
                <a:solidFill>
                  <a:schemeClr val="bg1"/>
                </a:solidFill>
                <a:latin typeface="微软雅黑" panose="020B0503020204020204" pitchFamily="34" charset="-122"/>
                <a:ea typeface="微软雅黑" panose="020B0503020204020204" pitchFamily="34" charset="-122"/>
              </a:rPr>
              <a:t>。不要尝试同时引用这两个文件，因为 </a:t>
            </a:r>
            <a:r>
              <a:rPr lang="en-US" altLang="zh-CN" sz="2200" dirty="0">
                <a:solidFill>
                  <a:schemeClr val="bg1"/>
                </a:solidFill>
                <a:latin typeface="微软雅黑" panose="020B0503020204020204" pitchFamily="34" charset="-122"/>
                <a:ea typeface="微软雅黑" panose="020B0503020204020204" pitchFamily="34" charset="-122"/>
              </a:rPr>
              <a:t>bootstrap.js </a:t>
            </a:r>
            <a:r>
              <a:rPr lang="zh-CN" altLang="en-US" sz="2200" dirty="0">
                <a:solidFill>
                  <a:schemeClr val="bg1"/>
                </a:solidFill>
                <a:latin typeface="微软雅黑" panose="020B0503020204020204" pitchFamily="34" charset="-122"/>
                <a:ea typeface="微软雅黑" panose="020B0503020204020204" pitchFamily="34" charset="-122"/>
              </a:rPr>
              <a:t>和</a:t>
            </a:r>
            <a:r>
              <a:rPr lang="zh-CN" altLang="en-US" sz="2200" dirty="0">
                <a:latin typeface="微软雅黑" panose="020B0503020204020204" pitchFamily="34" charset="-122"/>
                <a:ea typeface="微软雅黑" panose="020B0503020204020204" pitchFamily="34" charset="-122"/>
              </a:rPr>
              <a:t> </a:t>
            </a:r>
            <a:r>
              <a:rPr lang="en-US" altLang="zh-CN" sz="2200" b="1" dirty="0">
                <a:solidFill>
                  <a:schemeClr val="accent2"/>
                </a:solidFill>
                <a:latin typeface="微软雅黑" panose="020B0503020204020204" pitchFamily="34" charset="-122"/>
                <a:ea typeface="微软雅黑" panose="020B0503020204020204" pitchFamily="34" charset="-122"/>
              </a:rPr>
              <a:t>bootstrap.min.js </a:t>
            </a:r>
            <a:r>
              <a:rPr lang="zh-CN" altLang="en-US" sz="2200" dirty="0">
                <a:solidFill>
                  <a:schemeClr val="bg1"/>
                </a:solidFill>
                <a:latin typeface="微软雅黑" panose="020B0503020204020204" pitchFamily="34" charset="-122"/>
                <a:ea typeface="微软雅黑" panose="020B0503020204020204" pitchFamily="34" charset="-122"/>
              </a:rPr>
              <a:t>都包含了所有的插件。</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604434" y="5943600"/>
            <a:ext cx="10971978" cy="662554"/>
          </a:xfrm>
          <a:prstGeom prst="rect">
            <a:avLst/>
          </a:prstGeom>
          <a:noFill/>
        </p:spPr>
        <p:txBody>
          <a:bodyPr wrap="none" rtlCol="0">
            <a:spAutoFit/>
          </a:bodyPr>
          <a:lstStyle/>
          <a:p>
            <a:pPr>
              <a:lnSpc>
                <a:spcPct val="150000"/>
              </a:lnSpc>
            </a:pPr>
            <a:r>
              <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所有的插件依赖于 </a:t>
            </a:r>
            <a:r>
              <a:rPr lang="en-US" altLang="zh-CN"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jQuery</a:t>
            </a:r>
            <a:r>
              <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。所以必须在插件文件之前引用 </a:t>
            </a:r>
            <a:r>
              <a:rPr lang="en-US" altLang="zh-CN"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jQuery</a:t>
            </a:r>
            <a:r>
              <a:rPr lang="zh-CN" altLang="en-US" sz="28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78303198"/>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61457" y="0"/>
            <a:ext cx="8887506" cy="783771"/>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2. Bootstrap</a:t>
            </a:r>
            <a:r>
              <a:rPr lang="zh-CN" altLang="en-US" sz="4000" b="1" dirty="0">
                <a:solidFill>
                  <a:schemeClr val="bg1"/>
                </a:solidFill>
                <a:latin typeface="微软雅黑" panose="020B0503020204020204" pitchFamily="34" charset="-122"/>
                <a:ea typeface="微软雅黑" panose="020B0503020204020204" pitchFamily="34" charset="-122"/>
              </a:rPr>
              <a:t>插件详解</a:t>
            </a:r>
          </a:p>
        </p:txBody>
      </p:sp>
      <p:sp>
        <p:nvSpPr>
          <p:cNvPr id="4" name="文本框 3"/>
          <p:cNvSpPr txBox="1"/>
          <p:nvPr/>
        </p:nvSpPr>
        <p:spPr>
          <a:xfrm>
            <a:off x="604434" y="1389529"/>
            <a:ext cx="10963452" cy="5170646"/>
          </a:xfrm>
          <a:prstGeom prst="rect">
            <a:avLst/>
          </a:prstGeom>
          <a:noFill/>
        </p:spPr>
        <p:txBody>
          <a:bodyPr wrap="square" rtlCol="0">
            <a:spAutoFit/>
          </a:bodyPr>
          <a:lstStyle/>
          <a:p>
            <a:pPr marL="0" lvl="1">
              <a:lnSpc>
                <a:spcPct val="150000"/>
              </a:lnSpc>
            </a:pPr>
            <a:r>
              <a:rPr lang="zh-CN" altLang="en-US" sz="2200" b="1" u="sng" dirty="0">
                <a:solidFill>
                  <a:schemeClr val="bg1"/>
                </a:solidFill>
                <a:latin typeface="微软雅黑" panose="020B0503020204020204" pitchFamily="34" charset="-122"/>
                <a:ea typeface="微软雅黑" panose="020B0503020204020204" pitchFamily="34" charset="-122"/>
              </a:rPr>
              <a:t>接下来我们将详细讲解如下</a:t>
            </a:r>
            <a:r>
              <a:rPr lang="en-US" altLang="zh-CN" sz="2200" b="1" u="sng" dirty="0">
                <a:solidFill>
                  <a:schemeClr val="bg1"/>
                </a:solidFill>
                <a:latin typeface="微软雅黑" panose="020B0503020204020204" pitchFamily="34" charset="-122"/>
                <a:ea typeface="微软雅黑" panose="020B0503020204020204" pitchFamily="34" charset="-122"/>
              </a:rPr>
              <a:t>Bootstrap</a:t>
            </a:r>
            <a:r>
              <a:rPr lang="zh-CN" altLang="en-US" sz="2200" b="1" u="sng" dirty="0">
                <a:solidFill>
                  <a:schemeClr val="bg1"/>
                </a:solidFill>
                <a:latin typeface="微软雅黑" panose="020B0503020204020204" pitchFamily="34" charset="-122"/>
                <a:ea typeface="微软雅黑" panose="020B0503020204020204" pitchFamily="34" charset="-122"/>
              </a:rPr>
              <a:t>插件：</a:t>
            </a:r>
            <a:endParaRPr lang="en-US" altLang="zh-CN" sz="2200" b="1" u="sng" dirty="0">
              <a:solidFill>
                <a:schemeClr val="bg1"/>
              </a:solidFill>
              <a:latin typeface="微软雅黑" panose="020B0503020204020204" pitchFamily="34" charset="-122"/>
              <a:ea typeface="微软雅黑" panose="020B0503020204020204" pitchFamily="34" charset="-122"/>
            </a:endParaRPr>
          </a:p>
          <a:p>
            <a:pPr marL="0" lvl="1"/>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过渡效果</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模态窗口</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下拉菜单</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滚动监听</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标签页</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工具提示</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弹出框</a:t>
            </a:r>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dirty="0">
                <a:solidFill>
                  <a:schemeClr val="bg1"/>
                </a:solidFill>
                <a:latin typeface="微软雅黑" panose="020B0503020204020204" pitchFamily="34" charset="-122"/>
                <a:ea typeface="微软雅黑" panose="020B0503020204020204" pitchFamily="34" charset="-122"/>
              </a:rPr>
              <a:t>警告框</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633033"/>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37657" y="0"/>
            <a:ext cx="8811306" cy="740229"/>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插件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模态窗口</a:t>
            </a:r>
          </a:p>
        </p:txBody>
      </p:sp>
      <p:sp>
        <p:nvSpPr>
          <p:cNvPr id="4" name="文本框 3"/>
          <p:cNvSpPr txBox="1"/>
          <p:nvPr/>
        </p:nvSpPr>
        <p:spPr>
          <a:xfrm>
            <a:off x="604434" y="1389529"/>
            <a:ext cx="10983221" cy="2462213"/>
          </a:xfrm>
          <a:prstGeom prst="rect">
            <a:avLst/>
          </a:prstGeom>
          <a:noFill/>
        </p:spPr>
        <p:txBody>
          <a:bodyPr wrap="square" rtlCol="0">
            <a:spAutoFit/>
          </a:bodyPr>
          <a:lstStyle/>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模态框（</a:t>
            </a:r>
            <a:r>
              <a:rPr lang="en-US" altLang="zh-CN" sz="2200" dirty="0">
                <a:solidFill>
                  <a:schemeClr val="bg1"/>
                </a:solidFill>
                <a:latin typeface="微软雅黑" panose="020B0503020204020204" pitchFamily="34" charset="-122"/>
                <a:ea typeface="微软雅黑" panose="020B0503020204020204" pitchFamily="34" charset="-122"/>
              </a:rPr>
              <a:t>Modal</a:t>
            </a:r>
            <a:r>
              <a:rPr lang="zh-CN" altLang="en-US" sz="2200" dirty="0">
                <a:solidFill>
                  <a:schemeClr val="bg1"/>
                </a:solidFill>
                <a:latin typeface="微软雅黑" panose="020B0503020204020204" pitchFamily="34" charset="-122"/>
                <a:ea typeface="微软雅黑" panose="020B0503020204020204" pitchFamily="34" charset="-122"/>
              </a:rPr>
              <a:t>）是覆盖在父窗体上的子窗体。通常，目的是显示来自一个单独的源的内容，可以在不离开父窗体的情况下有一些互动。子窗体可提供信息、交互等。</a:t>
            </a:r>
            <a:endParaRPr lang="en-US" altLang="zh-CN" sz="2200" dirty="0">
              <a:solidFill>
                <a:schemeClr val="bg1"/>
              </a:solidFill>
              <a:latin typeface="微软雅黑" panose="020B0503020204020204" pitchFamily="34" charset="-122"/>
              <a:ea typeface="微软雅黑" panose="020B0503020204020204" pitchFamily="34" charset="-122"/>
            </a:endParaRPr>
          </a:p>
          <a:p>
            <a:pPr marL="0" lvl="1"/>
            <a:endParaRPr lang="en-US" altLang="zh-CN" sz="2200" dirty="0">
              <a:solidFill>
                <a:schemeClr val="bg1"/>
              </a:solidFill>
              <a:latin typeface="微软雅黑" panose="020B0503020204020204" pitchFamily="34" charset="-122"/>
              <a:ea typeface="微软雅黑" panose="020B0503020204020204" pitchFamily="34" charset="-122"/>
            </a:endParaRPr>
          </a:p>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如果您想要单独引用该插件的功能，那么您需要引用</a:t>
            </a:r>
            <a:r>
              <a:rPr lang="en-US" altLang="zh-CN" sz="2200" b="1" dirty="0">
                <a:solidFill>
                  <a:schemeClr val="accent2"/>
                </a:solidFill>
                <a:latin typeface="微软雅黑" panose="020B0503020204020204" pitchFamily="34" charset="-122"/>
                <a:ea typeface="微软雅黑" panose="020B0503020204020204" pitchFamily="34" charset="-122"/>
              </a:rPr>
              <a:t>modal.js</a:t>
            </a:r>
            <a:r>
              <a:rPr lang="zh-CN" altLang="en-US" sz="2200" dirty="0">
                <a:solidFill>
                  <a:schemeClr val="bg1"/>
                </a:solidFill>
                <a:latin typeface="微软雅黑" panose="020B0503020204020204" pitchFamily="34" charset="-122"/>
                <a:ea typeface="微软雅黑" panose="020B0503020204020204" pitchFamily="34" charset="-122"/>
              </a:rPr>
              <a:t>。或者，正如前一节中所提到，您可以引用 </a:t>
            </a:r>
            <a:r>
              <a:rPr lang="en-US" altLang="zh-CN" sz="2200" dirty="0">
                <a:solidFill>
                  <a:schemeClr val="bg1"/>
                </a:solidFill>
                <a:latin typeface="微软雅黑" panose="020B0503020204020204" pitchFamily="34" charset="-122"/>
                <a:ea typeface="微软雅黑" panose="020B0503020204020204" pitchFamily="34" charset="-122"/>
              </a:rPr>
              <a:t>bootstrap.js </a:t>
            </a:r>
            <a:r>
              <a:rPr lang="zh-CN" altLang="en-US" sz="2200" dirty="0">
                <a:solidFill>
                  <a:schemeClr val="bg1"/>
                </a:solidFill>
                <a:latin typeface="微软雅黑" panose="020B0503020204020204" pitchFamily="34" charset="-122"/>
                <a:ea typeface="微软雅黑" panose="020B0503020204020204" pitchFamily="34" charset="-122"/>
              </a:rPr>
              <a:t>或压缩版的 </a:t>
            </a:r>
            <a:r>
              <a:rPr lang="en-US" altLang="zh-CN" sz="2200" dirty="0">
                <a:solidFill>
                  <a:schemeClr val="bg1"/>
                </a:solidFill>
                <a:latin typeface="微软雅黑" panose="020B0503020204020204" pitchFamily="34" charset="-122"/>
                <a:ea typeface="微软雅黑" panose="020B0503020204020204" pitchFamily="34" charset="-122"/>
              </a:rPr>
              <a:t>bootstrap.min.js</a:t>
            </a:r>
            <a:r>
              <a:rPr lang="zh-CN" altLang="en-US" sz="2200" dirty="0">
                <a:solidFill>
                  <a:schemeClr val="bg1"/>
                </a:solidFill>
                <a:latin typeface="微软雅黑" panose="020B0503020204020204" pitchFamily="34" charset="-122"/>
                <a:ea typeface="微软雅黑" panose="020B0503020204020204" pitchFamily="34" charset="-122"/>
              </a:rPr>
              <a:t>。</a:t>
            </a:r>
            <a:endParaRPr lang="en-US" altLang="zh-CN" sz="2200" dirty="0">
              <a:solidFill>
                <a:schemeClr val="bg1"/>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591" y="3840893"/>
            <a:ext cx="5194740" cy="2923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5155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13857" y="0"/>
            <a:ext cx="8735106" cy="664029"/>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模态窗口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用法</a:t>
            </a:r>
          </a:p>
        </p:txBody>
      </p:sp>
      <p:sp>
        <p:nvSpPr>
          <p:cNvPr id="4" name="文本框 3"/>
          <p:cNvSpPr txBox="1"/>
          <p:nvPr/>
        </p:nvSpPr>
        <p:spPr>
          <a:xfrm>
            <a:off x="283029" y="1045029"/>
            <a:ext cx="11800114" cy="5539978"/>
          </a:xfrm>
          <a:prstGeom prst="rect">
            <a:avLst/>
          </a:prstGeom>
          <a:noFill/>
        </p:spPr>
        <p:txBody>
          <a:bodyPr wrap="square" rtlCol="0">
            <a:spAutoFit/>
          </a:bodyPr>
          <a:lstStyle/>
          <a:p>
            <a:pPr marL="0" lvl="1">
              <a:lnSpc>
                <a:spcPct val="150000"/>
              </a:lnSpc>
            </a:pPr>
            <a:r>
              <a:rPr lang="zh-CN" altLang="en-US" sz="2400" u="sng" dirty="0">
                <a:solidFill>
                  <a:schemeClr val="bg1"/>
                </a:solidFill>
                <a:latin typeface="微软雅黑" panose="020B0503020204020204" pitchFamily="34" charset="-122"/>
                <a:ea typeface="微软雅黑" panose="020B0503020204020204" pitchFamily="34" charset="-122"/>
              </a:rPr>
              <a:t>可以切换模态框（</a:t>
            </a:r>
            <a:r>
              <a:rPr lang="en-US" altLang="zh-CN" sz="2400" u="sng" dirty="0">
                <a:solidFill>
                  <a:schemeClr val="bg1"/>
                </a:solidFill>
                <a:latin typeface="微软雅黑" panose="020B0503020204020204" pitchFamily="34" charset="-122"/>
                <a:ea typeface="微软雅黑" panose="020B0503020204020204" pitchFamily="34" charset="-122"/>
              </a:rPr>
              <a:t>Modal</a:t>
            </a:r>
            <a:r>
              <a:rPr lang="zh-CN" altLang="en-US" sz="2400" u="sng" dirty="0">
                <a:solidFill>
                  <a:schemeClr val="bg1"/>
                </a:solidFill>
                <a:latin typeface="微软雅黑" panose="020B0503020204020204" pitchFamily="34" charset="-122"/>
                <a:ea typeface="微软雅黑" panose="020B0503020204020204" pitchFamily="34" charset="-122"/>
              </a:rPr>
              <a:t>）插件的显示或隐藏内容：</a:t>
            </a:r>
            <a:endParaRPr lang="en-US" altLang="zh-CN" sz="2400" u="sng" dirty="0">
              <a:solidFill>
                <a:schemeClr val="bg1"/>
              </a:solidFill>
              <a:latin typeface="微软雅黑" panose="020B0503020204020204" pitchFamily="34" charset="-122"/>
              <a:ea typeface="微软雅黑" panose="020B0503020204020204" pitchFamily="34" charset="-122"/>
            </a:endParaRPr>
          </a:p>
          <a:p>
            <a:pPr marL="0" lvl="1"/>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b="1" dirty="0">
                <a:solidFill>
                  <a:schemeClr val="bg1"/>
                </a:solidFill>
                <a:latin typeface="微软雅黑" panose="020B0503020204020204" pitchFamily="34" charset="-122"/>
                <a:ea typeface="微软雅黑" panose="020B0503020204020204" pitchFamily="34" charset="-122"/>
              </a:rPr>
              <a:t>通过 </a:t>
            </a:r>
            <a:r>
              <a:rPr lang="en-US" altLang="zh-CN" sz="2400" b="1" dirty="0">
                <a:solidFill>
                  <a:schemeClr val="bg1"/>
                </a:solidFill>
                <a:latin typeface="微软雅黑" panose="020B0503020204020204" pitchFamily="34" charset="-122"/>
                <a:ea typeface="微软雅黑" panose="020B0503020204020204" pitchFamily="34" charset="-122"/>
              </a:rPr>
              <a:t>data </a:t>
            </a:r>
            <a:r>
              <a:rPr lang="zh-CN" altLang="en-US" sz="2400" b="1" dirty="0">
                <a:solidFill>
                  <a:schemeClr val="bg1"/>
                </a:solidFill>
                <a:latin typeface="微软雅黑" panose="020B0503020204020204" pitchFamily="34" charset="-122"/>
                <a:ea typeface="微软雅黑" panose="020B0503020204020204" pitchFamily="34" charset="-122"/>
              </a:rPr>
              <a:t>属性</a:t>
            </a:r>
            <a:r>
              <a:rPr lang="zh-CN" altLang="en-US" sz="2400" dirty="0">
                <a:solidFill>
                  <a:schemeClr val="bg1"/>
                </a:solidFill>
                <a:latin typeface="微软雅黑" panose="020B0503020204020204" pitchFamily="34" charset="-122"/>
                <a:ea typeface="微软雅黑" panose="020B0503020204020204" pitchFamily="34" charset="-122"/>
              </a:rPr>
              <a:t>：在控制器元素（比如按钮或者链接）上设置属性 </a:t>
            </a:r>
            <a:r>
              <a:rPr lang="en-US" altLang="zh-CN" sz="2400" b="1" dirty="0">
                <a:solidFill>
                  <a:schemeClr val="bg1"/>
                </a:solidFill>
                <a:latin typeface="微软雅黑" panose="020B0503020204020204" pitchFamily="34" charset="-122"/>
                <a:ea typeface="微软雅黑" panose="020B0503020204020204" pitchFamily="34" charset="-122"/>
              </a:rPr>
              <a:t>data-toggle="modal"</a:t>
            </a:r>
            <a:r>
              <a:rPr lang="zh-CN" altLang="en-US" sz="2400" dirty="0">
                <a:solidFill>
                  <a:schemeClr val="bg1"/>
                </a:solidFill>
                <a:latin typeface="微软雅黑" panose="020B0503020204020204" pitchFamily="34" charset="-122"/>
                <a:ea typeface="微软雅黑" panose="020B0503020204020204" pitchFamily="34" charset="-122"/>
              </a:rPr>
              <a:t>，同时设置 </a:t>
            </a:r>
            <a:r>
              <a:rPr lang="en-US" altLang="zh-CN" sz="2400" b="1" dirty="0">
                <a:solidFill>
                  <a:schemeClr val="bg1"/>
                </a:solidFill>
                <a:latin typeface="微软雅黑" panose="020B0503020204020204" pitchFamily="34" charset="-122"/>
                <a:ea typeface="微软雅黑" panose="020B0503020204020204" pitchFamily="34" charset="-122"/>
              </a:rPr>
              <a:t>data-target="#identifier"</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或 </a:t>
            </a:r>
            <a:r>
              <a:rPr lang="en-US" altLang="zh-CN" sz="2400" b="1" dirty="0" err="1">
                <a:solidFill>
                  <a:schemeClr val="bg1"/>
                </a:solidFill>
                <a:latin typeface="微软雅黑" panose="020B0503020204020204" pitchFamily="34" charset="-122"/>
                <a:ea typeface="微软雅黑" panose="020B0503020204020204" pitchFamily="34" charset="-122"/>
              </a:rPr>
              <a:t>href</a:t>
            </a:r>
            <a:r>
              <a:rPr lang="en-US" altLang="zh-CN" sz="2400" b="1" dirty="0">
                <a:solidFill>
                  <a:schemeClr val="bg1"/>
                </a:solidFill>
                <a:latin typeface="微软雅黑" panose="020B0503020204020204" pitchFamily="34" charset="-122"/>
                <a:ea typeface="微软雅黑" panose="020B0503020204020204" pitchFamily="34" charset="-122"/>
              </a:rPr>
              <a:t>="#identifier"</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来指定要切换的特定的模态框（带有 </a:t>
            </a:r>
            <a:r>
              <a:rPr lang="en-US" altLang="zh-CN" sz="2400" dirty="0">
                <a:solidFill>
                  <a:schemeClr val="bg1"/>
                </a:solidFill>
                <a:latin typeface="微软雅黑" panose="020B0503020204020204" pitchFamily="34" charset="-122"/>
                <a:ea typeface="微软雅黑" panose="020B0503020204020204" pitchFamily="34" charset="-122"/>
              </a:rPr>
              <a:t>id="identifier"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i="1" dirty="0">
                <a:solidFill>
                  <a:schemeClr val="accent2"/>
                </a:solidFill>
                <a:ea typeface="微软雅黑" panose="020B0503020204020204" pitchFamily="34" charset="-122"/>
              </a:rPr>
              <a:t>&lt;button type=</a:t>
            </a:r>
            <a:r>
              <a:rPr lang="en-US" altLang="zh-CN" sz="2400" b="1" i="1" dirty="0">
                <a:solidFill>
                  <a:schemeClr val="accent2"/>
                </a:solidFill>
                <a:ea typeface="微软雅黑" panose="020B0503020204020204" pitchFamily="34" charset="-122"/>
              </a:rPr>
              <a:t>"</a:t>
            </a:r>
            <a:r>
              <a:rPr lang="en-US" altLang="zh-CN" sz="2400" i="1" dirty="0">
                <a:solidFill>
                  <a:schemeClr val="accent2"/>
                </a:solidFill>
                <a:ea typeface="微软雅黑" panose="020B0503020204020204" pitchFamily="34" charset="-122"/>
              </a:rPr>
              <a:t>button"  </a:t>
            </a:r>
            <a:r>
              <a:rPr lang="en-US" altLang="zh-CN" sz="2400" b="1" i="1" dirty="0">
                <a:solidFill>
                  <a:srgbClr val="FF0000"/>
                </a:solidFill>
                <a:ea typeface="微软雅黑" panose="020B0503020204020204" pitchFamily="34" charset="-122"/>
              </a:rPr>
              <a:t>data-toggle="modal" data-target="#identifier"</a:t>
            </a:r>
            <a:r>
              <a:rPr lang="en-US" altLang="zh-CN" sz="2400" i="1" dirty="0">
                <a:solidFill>
                  <a:schemeClr val="accent2"/>
                </a:solidFill>
                <a:ea typeface="微软雅黑" panose="020B0503020204020204" pitchFamily="34" charset="-122"/>
              </a:rPr>
              <a:t>&gt;xxx&lt;/button&gt;</a:t>
            </a:r>
            <a:endParaRPr lang="zh-CN" altLang="en-US" sz="2400" i="1" dirty="0">
              <a:solidFill>
                <a:schemeClr val="accent2"/>
              </a:solidFill>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400" b="1" dirty="0">
                <a:solidFill>
                  <a:schemeClr val="bg1"/>
                </a:solidFill>
                <a:latin typeface="微软雅黑" panose="020B0503020204020204" pitchFamily="34" charset="-122"/>
                <a:ea typeface="微软雅黑" panose="020B0503020204020204" pitchFamily="34" charset="-122"/>
              </a:rPr>
              <a:t>通过 </a:t>
            </a:r>
            <a:r>
              <a:rPr lang="en-US" altLang="zh-CN" sz="2400" b="1" dirty="0">
                <a:solidFill>
                  <a:schemeClr val="bg1"/>
                </a:solidFill>
                <a:latin typeface="微软雅黑" panose="020B0503020204020204" pitchFamily="34" charset="-122"/>
                <a:ea typeface="微软雅黑" panose="020B0503020204020204" pitchFamily="34" charset="-122"/>
              </a:rPr>
              <a:t>JavaScript</a:t>
            </a:r>
            <a:r>
              <a:rPr lang="zh-CN" altLang="en-US" sz="2400" dirty="0">
                <a:solidFill>
                  <a:schemeClr val="bg1"/>
                </a:solidFill>
                <a:latin typeface="微软雅黑" panose="020B0503020204020204" pitchFamily="34" charset="-122"/>
                <a:ea typeface="微软雅黑" panose="020B0503020204020204" pitchFamily="34" charset="-122"/>
              </a:rPr>
              <a:t>：使用这种技术，您可以通过简单的一行 </a:t>
            </a:r>
            <a:r>
              <a:rPr lang="en-US" altLang="zh-CN" sz="2400" dirty="0">
                <a:solidFill>
                  <a:schemeClr val="bg1"/>
                </a:solidFill>
                <a:latin typeface="微软雅黑" panose="020B0503020204020204" pitchFamily="34" charset="-122"/>
                <a:ea typeface="微软雅黑" panose="020B0503020204020204" pitchFamily="34" charset="-122"/>
              </a:rPr>
              <a:t>JavaScript </a:t>
            </a:r>
            <a:r>
              <a:rPr lang="zh-CN" altLang="en-US" sz="2400" dirty="0">
                <a:solidFill>
                  <a:schemeClr val="bg1"/>
                </a:solidFill>
                <a:latin typeface="微软雅黑" panose="020B0503020204020204" pitchFamily="34" charset="-122"/>
                <a:ea typeface="微软雅黑" panose="020B0503020204020204" pitchFamily="34" charset="-122"/>
              </a:rPr>
              <a:t>来调用带有 </a:t>
            </a:r>
            <a:r>
              <a:rPr lang="en-US" altLang="zh-CN" sz="2400" dirty="0">
                <a:solidFill>
                  <a:schemeClr val="bg1"/>
                </a:solidFill>
                <a:latin typeface="微软雅黑" panose="020B0503020204020204" pitchFamily="34" charset="-122"/>
                <a:ea typeface="微软雅黑" panose="020B0503020204020204" pitchFamily="34" charset="-122"/>
              </a:rPr>
              <a:t>id=“identifier” </a:t>
            </a:r>
            <a:r>
              <a:rPr lang="zh-CN" altLang="en-US" sz="2400" dirty="0">
                <a:solidFill>
                  <a:schemeClr val="bg1"/>
                </a:solidFill>
                <a:latin typeface="微软雅黑" panose="020B0503020204020204" pitchFamily="34" charset="-122"/>
                <a:ea typeface="微软雅黑" panose="020B0503020204020204" pitchFamily="34" charset="-122"/>
              </a:rPr>
              <a:t>的模态框。</a:t>
            </a:r>
            <a:endParaRPr lang="en-US" altLang="zh-CN" sz="2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accent2"/>
                </a:solidFill>
                <a:latin typeface="微软雅黑" panose="020B0503020204020204" pitchFamily="34" charset="-122"/>
                <a:ea typeface="微软雅黑" panose="020B0503020204020204" pitchFamily="34" charset="-122"/>
              </a:rPr>
              <a:t>     </a:t>
            </a:r>
            <a:r>
              <a:rPr lang="en-US" altLang="zh-CN" sz="2800" i="1" dirty="0">
                <a:solidFill>
                  <a:schemeClr val="accent2"/>
                </a:solidFill>
                <a:ea typeface="微软雅黑" panose="020B0503020204020204" pitchFamily="34" charset="-122"/>
              </a:rPr>
              <a:t>$('#identifier').modal(options)</a:t>
            </a:r>
            <a:endParaRPr lang="zh-CN" altLang="en-US" sz="2800" i="1" dirty="0">
              <a:solidFill>
                <a:schemeClr val="accent2"/>
              </a:solidFill>
              <a:ea typeface="微软雅黑" panose="020B0503020204020204" pitchFamily="34" charset="-122"/>
            </a:endParaRPr>
          </a:p>
        </p:txBody>
      </p:sp>
    </p:spTree>
    <p:extLst>
      <p:ext uri="{BB962C8B-B14F-4D97-AF65-F5344CB8AC3E}">
        <p14:creationId xmlns:p14="http://schemas.microsoft.com/office/powerpoint/2010/main" val="358701273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1"/>
          <p:cNvSpPr txBox="1">
            <a:spLocks noChangeArrowheads="1"/>
          </p:cNvSpPr>
          <p:nvPr/>
        </p:nvSpPr>
        <p:spPr bwMode="auto">
          <a:xfrm>
            <a:off x="2063750" y="188913"/>
            <a:ext cx="50482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各种操作系统</a:t>
            </a:r>
          </a:p>
        </p:txBody>
      </p:sp>
      <p:pic>
        <p:nvPicPr>
          <p:cNvPr id="2" name="图片 1"/>
          <p:cNvPicPr>
            <a:picLocks noChangeAspect="1"/>
          </p:cNvPicPr>
          <p:nvPr/>
        </p:nvPicPr>
        <p:blipFill>
          <a:blip r:embed="rId2"/>
          <a:stretch>
            <a:fillRect/>
          </a:stretch>
        </p:blipFill>
        <p:spPr>
          <a:xfrm>
            <a:off x="976031" y="1619604"/>
            <a:ext cx="10443315" cy="3866796"/>
          </a:xfrm>
          <a:prstGeom prst="rect">
            <a:avLst/>
          </a:prstGeom>
        </p:spPr>
      </p:pic>
    </p:spTree>
    <p:extLst>
      <p:ext uri="{BB962C8B-B14F-4D97-AF65-F5344CB8AC3E}">
        <p14:creationId xmlns:p14="http://schemas.microsoft.com/office/powerpoint/2010/main" val="332276102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17914" y="0"/>
            <a:ext cx="8931049" cy="755167"/>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模态窗口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方法</a:t>
            </a:r>
          </a:p>
        </p:txBody>
      </p:sp>
      <p:sp>
        <p:nvSpPr>
          <p:cNvPr id="4" name="文本框 3"/>
          <p:cNvSpPr txBox="1"/>
          <p:nvPr/>
        </p:nvSpPr>
        <p:spPr>
          <a:xfrm>
            <a:off x="604434" y="1389529"/>
            <a:ext cx="11424656" cy="540341"/>
          </a:xfrm>
          <a:prstGeom prst="rect">
            <a:avLst/>
          </a:prstGeom>
          <a:noFill/>
        </p:spPr>
        <p:txBody>
          <a:bodyPr wrap="square" rtlCol="0">
            <a:spAutoFit/>
          </a:bodyPr>
          <a:lstStyle/>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通过</a:t>
            </a:r>
            <a:r>
              <a:rPr lang="en-US" altLang="zh-CN" sz="2200" dirty="0" err="1">
                <a:solidFill>
                  <a:schemeClr val="bg1"/>
                </a:solidFill>
                <a:latin typeface="微软雅黑" panose="020B0503020204020204" pitchFamily="34" charset="-122"/>
                <a:ea typeface="微软雅黑" panose="020B0503020204020204" pitchFamily="34" charset="-122"/>
              </a:rPr>
              <a:t>Javascript</a:t>
            </a:r>
            <a:r>
              <a:rPr lang="zh-CN" altLang="en-US" sz="2200" dirty="0">
                <a:solidFill>
                  <a:schemeClr val="bg1"/>
                </a:solidFill>
                <a:latin typeface="微软雅黑" panose="020B0503020204020204" pitchFamily="34" charset="-122"/>
                <a:ea typeface="微软雅黑" panose="020B0503020204020204" pitchFamily="34" charset="-122"/>
              </a:rPr>
              <a:t>可以使用如下的方法对窗口进行操作：</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604434" y="2564232"/>
          <a:ext cx="10848429" cy="2595052"/>
        </p:xfrm>
        <a:graphic>
          <a:graphicData uri="http://schemas.openxmlformats.org/drawingml/2006/table">
            <a:tbl>
              <a:tblPr firstRow="1" bandRow="1">
                <a:tableStyleId>{5C22544A-7EE6-4342-B048-85BDC9FD1C3A}</a:tableStyleId>
              </a:tblPr>
              <a:tblGrid>
                <a:gridCol w="2201828">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5446201">
                  <a:extLst>
                    <a:ext uri="{9D8B030D-6E8A-4147-A177-3AD203B41FA5}">
                      <a16:colId xmlns:a16="http://schemas.microsoft.com/office/drawing/2014/main" val="20002"/>
                    </a:ext>
                  </a:extLst>
                </a:gridCol>
              </a:tblGrid>
              <a:tr h="467428">
                <a:tc>
                  <a:txBody>
                    <a:bodyPr/>
                    <a:lstStyle/>
                    <a:p>
                      <a:pPr>
                        <a:lnSpc>
                          <a:spcPct val="150000"/>
                        </a:lnSpc>
                      </a:pPr>
                      <a:r>
                        <a:rPr lang="zh-CN" altLang="en-US" dirty="0">
                          <a:latin typeface="微软雅黑" panose="020B0503020204020204" pitchFamily="34" charset="-122"/>
                          <a:ea typeface="微软雅黑" panose="020B0503020204020204" pitchFamily="34" charset="-122"/>
                        </a:rPr>
                        <a:t>方法</a:t>
                      </a: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描述</a:t>
                      </a: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实例</a:t>
                      </a:r>
                    </a:p>
                  </a:txBody>
                  <a:tcPr/>
                </a:tc>
                <a:extLst>
                  <a:ext uri="{0D108BD9-81ED-4DB2-BD59-A6C34878D82A}">
                    <a16:rowId xmlns:a16="http://schemas.microsoft.com/office/drawing/2014/main" val="10000"/>
                  </a:ext>
                </a:extLst>
              </a:tr>
              <a:tr h="523033">
                <a:tc>
                  <a:txBody>
                    <a:bodyPr/>
                    <a:lstStyle/>
                    <a:p>
                      <a:pPr>
                        <a:lnSpc>
                          <a:spcPct val="150000"/>
                        </a:lnSpc>
                      </a:pPr>
                      <a:r>
                        <a:rPr lang="en-US" altLang="zh-CN" dirty="0">
                          <a:latin typeface="微软雅黑" panose="020B0503020204020204" pitchFamily="34" charset="-122"/>
                          <a:ea typeface="微软雅黑" panose="020B0503020204020204" pitchFamily="34" charset="-122"/>
                        </a:rPr>
                        <a:t>modal(options)</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激活内容作为窗口</a:t>
                      </a:r>
                    </a:p>
                  </a:txBody>
                  <a:tcPr/>
                </a:tc>
                <a:tc>
                  <a:txBody>
                    <a:bodyPr/>
                    <a:lstStyle/>
                    <a:p>
                      <a:pPr>
                        <a:lnSpc>
                          <a:spcPct val="150000"/>
                        </a:lnSpc>
                      </a:pPr>
                      <a:r>
                        <a:rPr lang="en-US" altLang="zh-CN" i="1" dirty="0">
                          <a:latin typeface="+mn-lt"/>
                          <a:ea typeface="微软雅黑" panose="020B0503020204020204" pitchFamily="34" charset="-122"/>
                        </a:rPr>
                        <a:t>$('#identifier').modal({ keyboard: false })</a:t>
                      </a:r>
                      <a:endParaRPr lang="zh-CN" altLang="en-US" i="1" dirty="0">
                        <a:latin typeface="+mn-lt"/>
                        <a:ea typeface="微软雅黑" panose="020B0503020204020204" pitchFamily="34" charset="-122"/>
                      </a:endParaRPr>
                    </a:p>
                  </a:txBody>
                  <a:tcPr/>
                </a:tc>
                <a:extLst>
                  <a:ext uri="{0D108BD9-81ED-4DB2-BD59-A6C34878D82A}">
                    <a16:rowId xmlns:a16="http://schemas.microsoft.com/office/drawing/2014/main" val="10001"/>
                  </a:ext>
                </a:extLst>
              </a:tr>
              <a:tr h="523033">
                <a:tc>
                  <a:txBody>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modal('toggle')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手动切换窗口</a:t>
                      </a:r>
                    </a:p>
                  </a:txBody>
                  <a:tcPr/>
                </a:tc>
                <a:tc>
                  <a:txBody>
                    <a:bodyPr/>
                    <a:lstStyle/>
                    <a:p>
                      <a:pPr>
                        <a:lnSpc>
                          <a:spcPct val="150000"/>
                        </a:lnSpc>
                      </a:pPr>
                      <a:r>
                        <a:rPr lang="en-US" altLang="zh-CN" i="1" dirty="0">
                          <a:latin typeface="+mn-lt"/>
                          <a:ea typeface="微软雅黑" panose="020B0503020204020204" pitchFamily="34" charset="-122"/>
                        </a:rPr>
                        <a:t>$('#identifier').modal('toggle')</a:t>
                      </a:r>
                      <a:endParaRPr lang="zh-CN" altLang="en-US" i="1" dirty="0">
                        <a:latin typeface="+mn-lt"/>
                        <a:ea typeface="微软雅黑" panose="020B0503020204020204" pitchFamily="34" charset="-122"/>
                      </a:endParaRPr>
                    </a:p>
                  </a:txBody>
                  <a:tcPr/>
                </a:tc>
                <a:extLst>
                  <a:ext uri="{0D108BD9-81ED-4DB2-BD59-A6C34878D82A}">
                    <a16:rowId xmlns:a16="http://schemas.microsoft.com/office/drawing/2014/main" val="10002"/>
                  </a:ext>
                </a:extLst>
              </a:tr>
              <a:tr h="523033">
                <a:tc>
                  <a:txBody>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modal('show')</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手动打开窗口</a:t>
                      </a:r>
                    </a:p>
                  </a:txBody>
                  <a:tcPr/>
                </a:tc>
                <a:tc>
                  <a:txBody>
                    <a:bodyPr/>
                    <a:lstStyle/>
                    <a:p>
                      <a:pPr>
                        <a:lnSpc>
                          <a:spcPct val="150000"/>
                        </a:lnSpc>
                      </a:pPr>
                      <a:r>
                        <a:rPr lang="en-US" altLang="zh-CN" i="1" dirty="0">
                          <a:latin typeface="+mn-lt"/>
                          <a:ea typeface="微软雅黑" panose="020B0503020204020204" pitchFamily="34" charset="-122"/>
                        </a:rPr>
                        <a:t>$('#identifier').modal('show')</a:t>
                      </a:r>
                      <a:endParaRPr lang="zh-CN" altLang="en-US" i="1" dirty="0">
                        <a:latin typeface="+mn-lt"/>
                        <a:ea typeface="微软雅黑" panose="020B0503020204020204" pitchFamily="34" charset="-122"/>
                      </a:endParaRPr>
                    </a:p>
                  </a:txBody>
                  <a:tcPr/>
                </a:tc>
                <a:extLst>
                  <a:ext uri="{0D108BD9-81ED-4DB2-BD59-A6C34878D82A}">
                    <a16:rowId xmlns:a16="http://schemas.microsoft.com/office/drawing/2014/main" val="10003"/>
                  </a:ext>
                </a:extLst>
              </a:tr>
              <a:tr h="523033">
                <a:tc>
                  <a:txBody>
                    <a:bodyPr/>
                    <a:lstStyle/>
                    <a:p>
                      <a:pPr>
                        <a:lnSpc>
                          <a:spcPct val="150000"/>
                        </a:lnSpc>
                      </a:pPr>
                      <a:r>
                        <a:rPr lang="en-US" altLang="zh-CN" dirty="0">
                          <a:solidFill>
                            <a:schemeClr val="tx1"/>
                          </a:solidFill>
                          <a:latin typeface="微软雅黑" panose="020B0503020204020204" pitchFamily="34" charset="-122"/>
                          <a:ea typeface="微软雅黑" panose="020B0503020204020204" pitchFamily="34" charset="-122"/>
                        </a:rPr>
                        <a:t>modal('hide')</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手动隐藏窗口</a:t>
                      </a:r>
                    </a:p>
                  </a:txBody>
                  <a:tcPr/>
                </a:tc>
                <a:tc>
                  <a:txBody>
                    <a:bodyPr/>
                    <a:lstStyle/>
                    <a:p>
                      <a:pPr>
                        <a:lnSpc>
                          <a:spcPct val="150000"/>
                        </a:lnSpc>
                      </a:pPr>
                      <a:r>
                        <a:rPr lang="en-US" altLang="zh-CN" i="1" dirty="0">
                          <a:latin typeface="+mn-lt"/>
                          <a:ea typeface="微软雅黑" panose="020B0503020204020204" pitchFamily="34" charset="-122"/>
                        </a:rPr>
                        <a:t>$('#identifier').modal('hide')</a:t>
                      </a:r>
                      <a:endParaRPr lang="zh-CN" altLang="en-US" i="1" dirty="0">
                        <a:latin typeface="+mn-lt"/>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89638595"/>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8171" y="0"/>
            <a:ext cx="9050792" cy="685800"/>
          </a:xfrm>
        </p:spPr>
        <p:txBody>
          <a:bodyPr anchor="ctr">
            <a:normAutofit/>
          </a:bodyPr>
          <a:lstStyle/>
          <a:p>
            <a:r>
              <a:rPr lang="zh-CN" altLang="en-US" sz="4000" b="1" dirty="0">
                <a:latin typeface="微软雅黑" panose="020B0503020204020204" pitchFamily="34" charset="-122"/>
                <a:ea typeface="微软雅黑" panose="020B0503020204020204" pitchFamily="34" charset="-122"/>
              </a:rPr>
              <a:t>模态窗口 </a:t>
            </a:r>
            <a:r>
              <a:rPr lang="en-US" altLang="zh-CN" sz="40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事件</a:t>
            </a:r>
          </a:p>
        </p:txBody>
      </p:sp>
      <p:sp>
        <p:nvSpPr>
          <p:cNvPr id="4" name="文本框 3"/>
          <p:cNvSpPr txBox="1"/>
          <p:nvPr/>
        </p:nvSpPr>
        <p:spPr>
          <a:xfrm>
            <a:off x="604434" y="1389529"/>
            <a:ext cx="11424656" cy="540341"/>
          </a:xfrm>
          <a:prstGeom prst="rect">
            <a:avLst/>
          </a:prstGeom>
          <a:noFill/>
        </p:spPr>
        <p:txBody>
          <a:bodyPr wrap="square" rtlCol="0">
            <a:spAutoFit/>
          </a:bodyPr>
          <a:lstStyle/>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下面列出了模态框中要用到事件。这些事件可在函数中当钩子使用：</a:t>
            </a:r>
            <a:endParaRPr lang="en-US" altLang="zh-CN" sz="22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nvPr>
        </p:nvGraphicFramePr>
        <p:xfrm>
          <a:off x="604434" y="2564232"/>
          <a:ext cx="10848429" cy="2595052"/>
        </p:xfrm>
        <a:graphic>
          <a:graphicData uri="http://schemas.openxmlformats.org/drawingml/2006/table">
            <a:tbl>
              <a:tblPr firstRow="1" bandRow="1">
                <a:tableStyleId>{5C22544A-7EE6-4342-B048-85BDC9FD1C3A}</a:tableStyleId>
              </a:tblPr>
              <a:tblGrid>
                <a:gridCol w="2028407">
                  <a:extLst>
                    <a:ext uri="{9D8B030D-6E8A-4147-A177-3AD203B41FA5}">
                      <a16:colId xmlns:a16="http://schemas.microsoft.com/office/drawing/2014/main" val="20000"/>
                    </a:ext>
                  </a:extLst>
                </a:gridCol>
                <a:gridCol w="3468414">
                  <a:extLst>
                    <a:ext uri="{9D8B030D-6E8A-4147-A177-3AD203B41FA5}">
                      <a16:colId xmlns:a16="http://schemas.microsoft.com/office/drawing/2014/main" val="20001"/>
                    </a:ext>
                  </a:extLst>
                </a:gridCol>
                <a:gridCol w="5351608">
                  <a:extLst>
                    <a:ext uri="{9D8B030D-6E8A-4147-A177-3AD203B41FA5}">
                      <a16:colId xmlns:a16="http://schemas.microsoft.com/office/drawing/2014/main" val="20002"/>
                    </a:ext>
                  </a:extLst>
                </a:gridCol>
              </a:tblGrid>
              <a:tr h="467428">
                <a:tc>
                  <a:txBody>
                    <a:bodyPr/>
                    <a:lstStyle/>
                    <a:p>
                      <a:pPr>
                        <a:lnSpc>
                          <a:spcPct val="150000"/>
                        </a:lnSpc>
                      </a:pPr>
                      <a:r>
                        <a:rPr lang="zh-CN" altLang="en-US" dirty="0">
                          <a:latin typeface="微软雅黑" panose="020B0503020204020204" pitchFamily="34" charset="-122"/>
                          <a:ea typeface="微软雅黑" panose="020B0503020204020204" pitchFamily="34" charset="-122"/>
                        </a:rPr>
                        <a:t>方法</a:t>
                      </a: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描述</a:t>
                      </a:r>
                    </a:p>
                  </a:txBody>
                  <a:tcPr/>
                </a:tc>
                <a:tc>
                  <a:txBody>
                    <a:bodyPr/>
                    <a:lstStyle/>
                    <a:p>
                      <a:pPr>
                        <a:lnSpc>
                          <a:spcPct val="150000"/>
                        </a:lnSpc>
                      </a:pPr>
                      <a:r>
                        <a:rPr lang="zh-CN" altLang="en-US" dirty="0">
                          <a:latin typeface="微软雅黑" panose="020B0503020204020204" pitchFamily="34" charset="-122"/>
                          <a:ea typeface="微软雅黑" panose="020B0503020204020204" pitchFamily="34" charset="-122"/>
                        </a:rPr>
                        <a:t>实例</a:t>
                      </a:r>
                    </a:p>
                  </a:txBody>
                  <a:tcPr/>
                </a:tc>
                <a:extLst>
                  <a:ext uri="{0D108BD9-81ED-4DB2-BD59-A6C34878D82A}">
                    <a16:rowId xmlns:a16="http://schemas.microsoft.com/office/drawing/2014/main" val="10000"/>
                  </a:ext>
                </a:extLst>
              </a:tr>
              <a:tr h="523033">
                <a:tc>
                  <a:txBody>
                    <a:bodyPr/>
                    <a:lstStyle/>
                    <a:p>
                      <a:pPr>
                        <a:lnSpc>
                          <a:spcPct val="150000"/>
                        </a:lnSpc>
                      </a:pP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show.bs.modal</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在调用 </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show </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方法后触发</a:t>
                      </a:r>
                      <a:endParaRPr lang="zh-CN" altLang="en-US"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i="1" dirty="0"/>
                        <a:t>$('#identifier').on('</a:t>
                      </a:r>
                      <a:r>
                        <a:rPr lang="en-US" altLang="zh-CN" i="1" dirty="0" err="1"/>
                        <a:t>show.bs.modal</a:t>
                      </a:r>
                      <a:r>
                        <a:rPr lang="en-US" altLang="zh-CN" i="1" dirty="0"/>
                        <a:t>', function () { ... })</a:t>
                      </a:r>
                      <a:endParaRPr lang="zh-CN" altLang="en-US" i="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523033">
                <a:tc>
                  <a:txBody>
                    <a:bodyPr/>
                    <a:lstStyle/>
                    <a:p>
                      <a:pPr>
                        <a:lnSpc>
                          <a:spcPct val="150000"/>
                        </a:lnSpc>
                      </a:pP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shown.bs.modal</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当模态框对用户可见时触发</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i="1" dirty="0"/>
                        <a:t>$('#identifier').on('</a:t>
                      </a:r>
                      <a:r>
                        <a:rPr lang="en-US" altLang="zh-CN" i="1" dirty="0" err="1"/>
                        <a:t>shown.bs.modal</a:t>
                      </a:r>
                      <a:r>
                        <a:rPr lang="en-US" altLang="zh-CN" i="1" dirty="0"/>
                        <a:t>', function () { ... })</a:t>
                      </a:r>
                      <a:endParaRPr lang="zh-CN" altLang="en-US" i="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523033">
                <a:tc>
                  <a:txBody>
                    <a:bodyPr/>
                    <a:lstStyle/>
                    <a:p>
                      <a:pPr>
                        <a:lnSpc>
                          <a:spcPct val="150000"/>
                        </a:lnSpc>
                      </a:pP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hide.bs.modal</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当调用 </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hide </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实例方法时触发</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i="1" dirty="0"/>
                        <a:t>$('#identifier').on('</a:t>
                      </a:r>
                      <a:r>
                        <a:rPr lang="en-US" altLang="zh-CN" i="1" dirty="0" err="1"/>
                        <a:t>hide.bs.modal</a:t>
                      </a:r>
                      <a:r>
                        <a:rPr lang="en-US" altLang="zh-CN" i="1" dirty="0"/>
                        <a:t>', function () {</a:t>
                      </a:r>
                      <a:r>
                        <a:rPr lang="en-US" altLang="zh-CN" i="1" baseline="0" dirty="0"/>
                        <a:t> </a:t>
                      </a:r>
                      <a:r>
                        <a:rPr lang="en-US" altLang="zh-CN" i="1" dirty="0"/>
                        <a:t>... })</a:t>
                      </a:r>
                      <a:endParaRPr lang="zh-CN" altLang="en-US" i="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523033">
                <a:tc>
                  <a:txBody>
                    <a:bodyPr/>
                    <a:lstStyle/>
                    <a:p>
                      <a:pPr>
                        <a:lnSpc>
                          <a:spcPct val="150000"/>
                        </a:lnSpc>
                      </a:pPr>
                      <a:r>
                        <a:rPr lang="en-US" altLang="zh-CN" sz="1800" b="0" i="0" kern="1200" dirty="0" err="1">
                          <a:solidFill>
                            <a:schemeClr val="dk1"/>
                          </a:solidFill>
                          <a:effectLst/>
                          <a:latin typeface="微软雅黑" panose="020B0503020204020204" pitchFamily="34" charset="-122"/>
                          <a:ea typeface="微软雅黑" panose="020B0503020204020204" pitchFamily="34" charset="-122"/>
                          <a:cs typeface="+mn-cs"/>
                        </a:rPr>
                        <a:t>hidden.bs.modal</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当模态框完全对用户隐藏时触发</a:t>
                      </a:r>
                      <a:endParaRPr lang="zh-CN" altLang="en-US" dirty="0">
                        <a:solidFill>
                          <a:schemeClr val="tx1"/>
                        </a:solidFill>
                        <a:latin typeface="微软雅黑" panose="020B0503020204020204" pitchFamily="34" charset="-122"/>
                        <a:ea typeface="微软雅黑" panose="020B0503020204020204" pitchFamily="34" charset="-122"/>
                      </a:endParaRPr>
                    </a:p>
                  </a:txBody>
                  <a:tcPr/>
                </a:tc>
                <a:tc>
                  <a:txBody>
                    <a:bodyPr/>
                    <a:lstStyle/>
                    <a:p>
                      <a:pPr>
                        <a:lnSpc>
                          <a:spcPct val="150000"/>
                        </a:lnSpc>
                      </a:pPr>
                      <a:r>
                        <a:rPr lang="en-US" altLang="zh-CN" i="1" dirty="0"/>
                        <a:t>$('#identifier').on('</a:t>
                      </a:r>
                      <a:r>
                        <a:rPr lang="en-US" altLang="zh-CN" i="1" dirty="0" err="1"/>
                        <a:t>hidden.bs.modal</a:t>
                      </a:r>
                      <a:r>
                        <a:rPr lang="en-US" altLang="zh-CN" i="1" dirty="0"/>
                        <a:t>', function () { ... })</a:t>
                      </a:r>
                      <a:endParaRPr lang="zh-CN" altLang="en-US" i="1"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4442257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6143" y="0"/>
            <a:ext cx="8952820" cy="685800"/>
          </a:xfrm>
        </p:spPr>
        <p:txBody>
          <a:bodyPr anchor="ctr">
            <a:normAutofit/>
          </a:bodyPr>
          <a:lstStyle/>
          <a:p>
            <a:r>
              <a:rPr lang="en-US" altLang="zh-CN" sz="4000" b="1" dirty="0">
                <a:solidFill>
                  <a:schemeClr val="bg1"/>
                </a:solidFill>
                <a:latin typeface="微软雅黑" panose="020B0503020204020204" pitchFamily="34" charset="-122"/>
                <a:ea typeface="微软雅黑" panose="020B0503020204020204" pitchFamily="34" charset="-122"/>
              </a:rPr>
              <a:t>Bootstrap</a:t>
            </a:r>
            <a:r>
              <a:rPr lang="zh-CN" altLang="en-US" sz="4000" b="1" dirty="0">
                <a:solidFill>
                  <a:schemeClr val="bg1"/>
                </a:solidFill>
                <a:latin typeface="微软雅黑" panose="020B0503020204020204" pitchFamily="34" charset="-122"/>
                <a:ea typeface="微软雅黑" panose="020B0503020204020204" pitchFamily="34" charset="-122"/>
              </a:rPr>
              <a:t>插件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标签页</a:t>
            </a:r>
          </a:p>
        </p:txBody>
      </p:sp>
      <p:sp>
        <p:nvSpPr>
          <p:cNvPr id="4" name="文本框 3"/>
          <p:cNvSpPr txBox="1"/>
          <p:nvPr/>
        </p:nvSpPr>
        <p:spPr>
          <a:xfrm>
            <a:off x="431014" y="1055915"/>
            <a:ext cx="11140876" cy="2631490"/>
          </a:xfrm>
          <a:prstGeom prst="rect">
            <a:avLst/>
          </a:prstGeom>
          <a:noFill/>
        </p:spPr>
        <p:txBody>
          <a:bodyPr wrap="square" rtlCol="0">
            <a:spAutoFit/>
          </a:bodyPr>
          <a:lstStyle/>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通过结合一些 </a:t>
            </a:r>
            <a:r>
              <a:rPr lang="en-US" altLang="zh-CN" sz="2200" dirty="0">
                <a:solidFill>
                  <a:schemeClr val="bg1"/>
                </a:solidFill>
                <a:latin typeface="微软雅黑" panose="020B0503020204020204" pitchFamily="34" charset="-122"/>
                <a:ea typeface="微软雅黑" panose="020B0503020204020204" pitchFamily="34" charset="-122"/>
              </a:rPr>
              <a:t>data </a:t>
            </a:r>
            <a:r>
              <a:rPr lang="zh-CN" altLang="en-US" sz="2200" dirty="0">
                <a:solidFill>
                  <a:schemeClr val="bg1"/>
                </a:solidFill>
                <a:latin typeface="微软雅黑" panose="020B0503020204020204" pitchFamily="34" charset="-122"/>
                <a:ea typeface="微软雅黑" panose="020B0503020204020204" pitchFamily="34" charset="-122"/>
              </a:rPr>
              <a:t>属性，您可以轻松地创建一个标签页界面。通过这个插件您可以把内容放置在标签页或者是胶囊式标签页甚至是下拉菜单标签页中。</a:t>
            </a:r>
            <a:endParaRPr lang="en-US" altLang="zh-CN" sz="2200" dirty="0">
              <a:solidFill>
                <a:schemeClr val="bg1"/>
              </a:solidFill>
              <a:latin typeface="微软雅黑" panose="020B0503020204020204" pitchFamily="34" charset="-122"/>
              <a:ea typeface="微软雅黑" panose="020B0503020204020204" pitchFamily="34" charset="-122"/>
            </a:endParaRPr>
          </a:p>
          <a:p>
            <a:pPr marL="0" lvl="1">
              <a:lnSpc>
                <a:spcPct val="150000"/>
              </a:lnSpc>
            </a:pPr>
            <a:endParaRPr lang="en-US" altLang="zh-CN" sz="2200" dirty="0">
              <a:solidFill>
                <a:schemeClr val="bg1"/>
              </a:solidFill>
              <a:latin typeface="微软雅黑" panose="020B0503020204020204" pitchFamily="34" charset="-122"/>
              <a:ea typeface="微软雅黑" panose="020B0503020204020204" pitchFamily="34" charset="-122"/>
            </a:endParaRPr>
          </a:p>
          <a:p>
            <a:pPr marL="0" lvl="1">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如果您想要单独引用该插件的功能，那么您需要引用</a:t>
            </a:r>
            <a:r>
              <a:rPr lang="en-US" altLang="zh-CN" sz="2200" b="1" dirty="0">
                <a:solidFill>
                  <a:schemeClr val="accent2"/>
                </a:solidFill>
                <a:latin typeface="微软雅黑" panose="020B0503020204020204" pitchFamily="34" charset="-122"/>
                <a:ea typeface="微软雅黑" panose="020B0503020204020204" pitchFamily="34" charset="-122"/>
              </a:rPr>
              <a:t>tab.js</a:t>
            </a:r>
            <a:r>
              <a:rPr lang="zh-CN" altLang="en-US" sz="2200" dirty="0">
                <a:solidFill>
                  <a:schemeClr val="bg1"/>
                </a:solidFill>
                <a:latin typeface="微软雅黑" panose="020B0503020204020204" pitchFamily="34" charset="-122"/>
                <a:ea typeface="微软雅黑" panose="020B0503020204020204" pitchFamily="34" charset="-122"/>
              </a:rPr>
              <a:t>。或者，正如前一节中所提到，您可以引用 </a:t>
            </a:r>
            <a:r>
              <a:rPr lang="en-US" altLang="zh-CN" sz="2200" dirty="0">
                <a:solidFill>
                  <a:schemeClr val="bg1"/>
                </a:solidFill>
                <a:latin typeface="微软雅黑" panose="020B0503020204020204" pitchFamily="34" charset="-122"/>
                <a:ea typeface="微软雅黑" panose="020B0503020204020204" pitchFamily="34" charset="-122"/>
              </a:rPr>
              <a:t>bootstrap.js </a:t>
            </a:r>
            <a:r>
              <a:rPr lang="zh-CN" altLang="en-US" sz="2200" dirty="0">
                <a:solidFill>
                  <a:schemeClr val="bg1"/>
                </a:solidFill>
                <a:latin typeface="微软雅黑" panose="020B0503020204020204" pitchFamily="34" charset="-122"/>
                <a:ea typeface="微软雅黑" panose="020B0503020204020204" pitchFamily="34" charset="-122"/>
              </a:rPr>
              <a:t>或压缩版的 </a:t>
            </a:r>
            <a:r>
              <a:rPr lang="en-US" altLang="zh-CN" sz="2200" dirty="0">
                <a:solidFill>
                  <a:schemeClr val="bg1"/>
                </a:solidFill>
                <a:latin typeface="微软雅黑" panose="020B0503020204020204" pitchFamily="34" charset="-122"/>
                <a:ea typeface="微软雅黑" panose="020B0503020204020204" pitchFamily="34" charset="-122"/>
              </a:rPr>
              <a:t>bootstrap.min.js</a:t>
            </a:r>
            <a:r>
              <a:rPr lang="zh-CN" altLang="en-US" sz="2200" dirty="0">
                <a:solidFill>
                  <a:schemeClr val="bg1"/>
                </a:solidFill>
                <a:latin typeface="微软雅黑" panose="020B0503020204020204" pitchFamily="34" charset="-122"/>
                <a:ea typeface="微软雅黑" panose="020B0503020204020204" pitchFamily="34" charset="-122"/>
              </a:rPr>
              <a:t>。</a:t>
            </a:r>
            <a:endParaRPr lang="en-US" altLang="zh-CN" sz="2200" dirty="0">
              <a:solidFill>
                <a:schemeClr val="bg1"/>
              </a:solidFill>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14" y="4538527"/>
            <a:ext cx="11397690" cy="15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990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32857" y="0"/>
            <a:ext cx="9116106" cy="718457"/>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标签页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用法</a:t>
            </a:r>
          </a:p>
        </p:txBody>
      </p:sp>
      <p:sp>
        <p:nvSpPr>
          <p:cNvPr id="4" name="文本框 3"/>
          <p:cNvSpPr txBox="1"/>
          <p:nvPr/>
        </p:nvSpPr>
        <p:spPr>
          <a:xfrm>
            <a:off x="174172" y="1164771"/>
            <a:ext cx="11413484" cy="4170372"/>
          </a:xfrm>
          <a:prstGeom prst="rect">
            <a:avLst/>
          </a:prstGeom>
          <a:noFill/>
        </p:spPr>
        <p:txBody>
          <a:bodyPr wrap="square" rtlCol="0">
            <a:spAutoFit/>
          </a:bodyPr>
          <a:lstStyle/>
          <a:p>
            <a:pPr marL="0" lvl="1">
              <a:lnSpc>
                <a:spcPct val="150000"/>
              </a:lnSpc>
            </a:pPr>
            <a:r>
              <a:rPr lang="zh-CN" altLang="en-US" sz="2200" b="1" u="sng" dirty="0">
                <a:solidFill>
                  <a:schemeClr val="bg1"/>
                </a:solidFill>
                <a:latin typeface="微软雅黑" panose="020B0503020204020204" pitchFamily="34" charset="-122"/>
                <a:ea typeface="微软雅黑" panose="020B0503020204020204" pitchFamily="34" charset="-122"/>
              </a:rPr>
              <a:t>可以通过以下两种方式启用标签页：</a:t>
            </a:r>
            <a:endParaRPr lang="en-US" altLang="zh-CN" sz="2200" b="1" u="sng" dirty="0">
              <a:solidFill>
                <a:schemeClr val="bg1"/>
              </a:solidFill>
              <a:latin typeface="微软雅黑" panose="020B0503020204020204" pitchFamily="34" charset="-122"/>
              <a:ea typeface="微软雅黑" panose="020B0503020204020204" pitchFamily="34" charset="-122"/>
            </a:endParaRPr>
          </a:p>
          <a:p>
            <a:pPr marL="0" lvl="1"/>
            <a:endParaRPr lang="en-US" altLang="zh-CN" sz="2200" dirty="0">
              <a:solidFill>
                <a:schemeClr val="bg1"/>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u"/>
            </a:pPr>
            <a:r>
              <a:rPr lang="zh-CN" altLang="en-US" sz="2200" b="1" dirty="0">
                <a:solidFill>
                  <a:schemeClr val="bg1"/>
                </a:solidFill>
                <a:latin typeface="微软雅黑" panose="020B0503020204020204" pitchFamily="34" charset="-122"/>
                <a:ea typeface="微软雅黑" panose="020B0503020204020204" pitchFamily="34" charset="-122"/>
              </a:rPr>
              <a:t>通过 </a:t>
            </a:r>
            <a:r>
              <a:rPr lang="en-US" altLang="zh-CN" sz="2200" b="1" dirty="0">
                <a:solidFill>
                  <a:schemeClr val="bg1"/>
                </a:solidFill>
                <a:latin typeface="微软雅黑" panose="020B0503020204020204" pitchFamily="34" charset="-122"/>
                <a:ea typeface="微软雅黑" panose="020B0503020204020204" pitchFamily="34" charset="-122"/>
              </a:rPr>
              <a:t>data </a:t>
            </a:r>
            <a:r>
              <a:rPr lang="zh-CN" altLang="en-US" sz="2200" b="1" dirty="0">
                <a:solidFill>
                  <a:schemeClr val="bg1"/>
                </a:solidFill>
                <a:latin typeface="微软雅黑" panose="020B0503020204020204" pitchFamily="34" charset="-122"/>
                <a:ea typeface="微软雅黑" panose="020B0503020204020204" pitchFamily="34" charset="-122"/>
              </a:rPr>
              <a:t>属性</a:t>
            </a:r>
            <a:r>
              <a:rPr lang="zh-CN" altLang="en-US" sz="2200" dirty="0">
                <a:solidFill>
                  <a:schemeClr val="bg1"/>
                </a:solidFill>
                <a:latin typeface="微软雅黑" panose="020B0503020204020204" pitchFamily="34" charset="-122"/>
                <a:ea typeface="微软雅黑" panose="020B0503020204020204" pitchFamily="34" charset="-122"/>
              </a:rPr>
              <a:t>：您需要添加 </a:t>
            </a:r>
            <a:r>
              <a:rPr lang="en-US" altLang="zh-CN" sz="2200" b="1" dirty="0">
                <a:solidFill>
                  <a:schemeClr val="bg1"/>
                </a:solidFill>
                <a:latin typeface="微软雅黑" panose="020B0503020204020204" pitchFamily="34" charset="-122"/>
                <a:ea typeface="微软雅黑" panose="020B0503020204020204" pitchFamily="34" charset="-122"/>
              </a:rPr>
              <a:t>data-toggle="tab"</a:t>
            </a:r>
            <a:r>
              <a:rPr lang="en-US" altLang="zh-CN" sz="2200" dirty="0">
                <a:solidFill>
                  <a:schemeClr val="bg1"/>
                </a:solidFill>
                <a:latin typeface="微软雅黑" panose="020B0503020204020204" pitchFamily="34" charset="-122"/>
                <a:ea typeface="微软雅黑" panose="020B0503020204020204" pitchFamily="34" charset="-122"/>
              </a:rPr>
              <a:t> </a:t>
            </a:r>
            <a:r>
              <a:rPr lang="zh-CN" altLang="en-US" sz="2200" dirty="0">
                <a:solidFill>
                  <a:schemeClr val="bg1"/>
                </a:solidFill>
                <a:latin typeface="微软雅黑" panose="020B0503020204020204" pitchFamily="34" charset="-122"/>
                <a:ea typeface="微软雅黑" panose="020B0503020204020204" pitchFamily="34" charset="-122"/>
              </a:rPr>
              <a:t>或 </a:t>
            </a:r>
            <a:r>
              <a:rPr lang="en-US" altLang="zh-CN" sz="2200" b="1" dirty="0">
                <a:solidFill>
                  <a:schemeClr val="bg1"/>
                </a:solidFill>
                <a:latin typeface="微软雅黑" panose="020B0503020204020204" pitchFamily="34" charset="-122"/>
                <a:ea typeface="微软雅黑" panose="020B0503020204020204" pitchFamily="34" charset="-122"/>
              </a:rPr>
              <a:t>data-toggle="pill"</a:t>
            </a:r>
            <a:r>
              <a:rPr lang="en-US" altLang="zh-CN" sz="2200" dirty="0">
                <a:solidFill>
                  <a:schemeClr val="bg1"/>
                </a:solidFill>
                <a:latin typeface="微软雅黑" panose="020B0503020204020204" pitchFamily="34" charset="-122"/>
                <a:ea typeface="微软雅黑" panose="020B0503020204020204" pitchFamily="34" charset="-122"/>
              </a:rPr>
              <a:t> </a:t>
            </a:r>
            <a:r>
              <a:rPr lang="zh-CN" altLang="en-US" sz="2200" dirty="0">
                <a:solidFill>
                  <a:schemeClr val="bg1"/>
                </a:solidFill>
                <a:latin typeface="微软雅黑" panose="020B0503020204020204" pitchFamily="34" charset="-122"/>
                <a:ea typeface="微软雅黑" panose="020B0503020204020204" pitchFamily="34" charset="-122"/>
              </a:rPr>
              <a:t>到锚文本链接中。</a:t>
            </a:r>
            <a:endParaRPr lang="en-US" altLang="zh-CN" sz="2200" dirty="0">
              <a:solidFill>
                <a:schemeClr val="bg1"/>
              </a:solidFill>
              <a:latin typeface="微软雅黑" panose="020B0503020204020204" pitchFamily="34" charset="-122"/>
              <a:ea typeface="微软雅黑" panose="020B0503020204020204" pitchFamily="34" charset="-122"/>
            </a:endParaRPr>
          </a:p>
          <a:p>
            <a:pPr marL="0" lvl="1">
              <a:lnSpc>
                <a:spcPct val="150000"/>
              </a:lnSpc>
            </a:pPr>
            <a:r>
              <a:rPr lang="en-US" altLang="zh-CN" sz="3200" i="1" dirty="0">
                <a:solidFill>
                  <a:schemeClr val="accent2"/>
                </a:solidFill>
              </a:rPr>
              <a:t>&lt;</a:t>
            </a:r>
            <a:r>
              <a:rPr lang="en-US" altLang="zh-CN" sz="3200" i="1" dirty="0" err="1">
                <a:solidFill>
                  <a:schemeClr val="accent2"/>
                </a:solidFill>
              </a:rPr>
              <a:t>ul</a:t>
            </a:r>
            <a:r>
              <a:rPr lang="en-US" altLang="zh-CN" sz="3200" i="1" dirty="0">
                <a:solidFill>
                  <a:schemeClr val="accent2"/>
                </a:solidFill>
              </a:rPr>
              <a:t> class="</a:t>
            </a:r>
            <a:r>
              <a:rPr lang="en-US" altLang="zh-CN" sz="3200" i="1" dirty="0" err="1">
                <a:solidFill>
                  <a:schemeClr val="accent2"/>
                </a:solidFill>
              </a:rPr>
              <a:t>nav</a:t>
            </a:r>
            <a:r>
              <a:rPr lang="en-US" altLang="zh-CN" sz="3200" i="1" dirty="0">
                <a:solidFill>
                  <a:schemeClr val="accent2"/>
                </a:solidFill>
              </a:rPr>
              <a:t> </a:t>
            </a:r>
            <a:r>
              <a:rPr lang="en-US" altLang="zh-CN" sz="3200" i="1" dirty="0" err="1">
                <a:solidFill>
                  <a:schemeClr val="accent2"/>
                </a:solidFill>
              </a:rPr>
              <a:t>nav</a:t>
            </a:r>
            <a:r>
              <a:rPr lang="en-US" altLang="zh-CN" sz="3200" i="1" dirty="0">
                <a:solidFill>
                  <a:schemeClr val="accent2"/>
                </a:solidFill>
              </a:rPr>
              <a:t>-tabs"&gt;</a:t>
            </a:r>
          </a:p>
          <a:p>
            <a:pPr marL="0" lvl="1">
              <a:lnSpc>
                <a:spcPct val="150000"/>
              </a:lnSpc>
            </a:pPr>
            <a:r>
              <a:rPr lang="en-US" altLang="zh-CN" sz="3200" i="1" dirty="0">
                <a:solidFill>
                  <a:schemeClr val="accent2"/>
                </a:solidFill>
              </a:rPr>
              <a:t>    &lt;li&gt;&lt;a </a:t>
            </a:r>
            <a:r>
              <a:rPr lang="en-US" altLang="zh-CN" sz="3200" i="1" dirty="0" err="1">
                <a:solidFill>
                  <a:schemeClr val="accent2"/>
                </a:solidFill>
              </a:rPr>
              <a:t>href</a:t>
            </a:r>
            <a:r>
              <a:rPr lang="en-US" altLang="zh-CN" sz="3200" i="1" dirty="0">
                <a:solidFill>
                  <a:schemeClr val="accent2"/>
                </a:solidFill>
              </a:rPr>
              <a:t>="#identifier" </a:t>
            </a:r>
            <a:r>
              <a:rPr lang="en-US" altLang="zh-CN" sz="3200" b="1" i="1" dirty="0">
                <a:solidFill>
                  <a:srgbClr val="FF0000"/>
                </a:solidFill>
              </a:rPr>
              <a:t>data-toggle="tab"</a:t>
            </a:r>
            <a:r>
              <a:rPr lang="en-US" altLang="zh-CN" sz="3200" i="1" dirty="0">
                <a:solidFill>
                  <a:schemeClr val="accent2"/>
                </a:solidFill>
              </a:rPr>
              <a:t>&gt;Home&lt;/a&gt;&lt;/li&gt;</a:t>
            </a:r>
          </a:p>
          <a:p>
            <a:pPr marL="0" lvl="1">
              <a:lnSpc>
                <a:spcPct val="150000"/>
              </a:lnSpc>
            </a:pPr>
            <a:r>
              <a:rPr lang="en-US" altLang="zh-CN" sz="3200" i="1" dirty="0">
                <a:solidFill>
                  <a:schemeClr val="accent2"/>
                </a:solidFill>
              </a:rPr>
              <a:t>&lt;/</a:t>
            </a:r>
            <a:r>
              <a:rPr lang="en-US" altLang="zh-CN" sz="3200" i="1" dirty="0" err="1">
                <a:solidFill>
                  <a:schemeClr val="accent2"/>
                </a:solidFill>
              </a:rPr>
              <a:t>ul</a:t>
            </a:r>
            <a:r>
              <a:rPr lang="en-US" altLang="zh-CN" sz="3200" i="1" dirty="0">
                <a:solidFill>
                  <a:schemeClr val="accent2"/>
                </a:solidFill>
              </a:rPr>
              <a:t>&gt;</a:t>
            </a:r>
          </a:p>
        </p:txBody>
      </p:sp>
    </p:spTree>
    <p:extLst>
      <p:ext uri="{BB962C8B-B14F-4D97-AF65-F5344CB8AC3E}">
        <p14:creationId xmlns:p14="http://schemas.microsoft.com/office/powerpoint/2010/main" val="440449531"/>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78429" y="0"/>
            <a:ext cx="9170534" cy="696686"/>
          </a:xfrm>
        </p:spPr>
        <p:txBody>
          <a:bodyPr anchor="ct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标签页 </a:t>
            </a:r>
            <a:r>
              <a:rPr lang="en-US" altLang="zh-CN" sz="4000" b="1" dirty="0">
                <a:solidFill>
                  <a:schemeClr val="bg1"/>
                </a:solidFill>
                <a:latin typeface="微软雅黑" panose="020B0503020204020204" pitchFamily="34" charset="-122"/>
                <a:ea typeface="微软雅黑" panose="020B0503020204020204" pitchFamily="34" charset="-122"/>
              </a:rPr>
              <a:t>– </a:t>
            </a:r>
            <a:r>
              <a:rPr lang="zh-CN" altLang="en-US" sz="4000" b="1" dirty="0">
                <a:solidFill>
                  <a:schemeClr val="bg1"/>
                </a:solidFill>
                <a:latin typeface="微软雅黑" panose="020B0503020204020204" pitchFamily="34" charset="-122"/>
                <a:ea typeface="微软雅黑" panose="020B0503020204020204" pitchFamily="34" charset="-122"/>
              </a:rPr>
              <a:t>用法</a:t>
            </a:r>
          </a:p>
        </p:txBody>
      </p:sp>
      <p:sp>
        <p:nvSpPr>
          <p:cNvPr id="4" name="文本框 3"/>
          <p:cNvSpPr txBox="1"/>
          <p:nvPr/>
        </p:nvSpPr>
        <p:spPr>
          <a:xfrm>
            <a:off x="0" y="1360715"/>
            <a:ext cx="12029090" cy="4062651"/>
          </a:xfrm>
          <a:prstGeom prst="rect">
            <a:avLst/>
          </a:prstGeom>
          <a:noFill/>
        </p:spPr>
        <p:txBody>
          <a:bodyPr wrap="square" rtlCol="0">
            <a:spAutoFit/>
          </a:bodyPr>
          <a:lstStyle/>
          <a:p>
            <a:pPr marL="342900" lvl="1" indent="-342900">
              <a:lnSpc>
                <a:spcPct val="150000"/>
              </a:lnSpc>
              <a:buFont typeface="Wingdings" panose="05000000000000000000" pitchFamily="2" charset="2"/>
              <a:buChar char="u"/>
            </a:pPr>
            <a:r>
              <a:rPr lang="zh-CN" altLang="en-US" sz="3200" b="1" dirty="0">
                <a:solidFill>
                  <a:schemeClr val="bg1"/>
                </a:solidFill>
                <a:latin typeface="微软雅黑" panose="020B0503020204020204" pitchFamily="34" charset="-122"/>
                <a:ea typeface="微软雅黑" panose="020B0503020204020204" pitchFamily="34" charset="-122"/>
              </a:rPr>
              <a:t>通过 </a:t>
            </a:r>
            <a:r>
              <a:rPr lang="en-US" altLang="zh-CN" sz="3200" b="1" dirty="0" err="1">
                <a:solidFill>
                  <a:schemeClr val="bg1"/>
                </a:solidFill>
                <a:latin typeface="微软雅黑" panose="020B0503020204020204" pitchFamily="34" charset="-122"/>
                <a:ea typeface="微软雅黑" panose="020B0503020204020204" pitchFamily="34" charset="-122"/>
              </a:rPr>
              <a:t>Javascript</a:t>
            </a:r>
            <a:r>
              <a:rPr lang="zh-CN" altLang="en-US" sz="3200" dirty="0">
                <a:solidFill>
                  <a:schemeClr val="bg1"/>
                </a:solidFill>
                <a:latin typeface="微软雅黑" panose="020B0503020204020204" pitchFamily="34" charset="-122"/>
                <a:ea typeface="微软雅黑" panose="020B0503020204020204" pitchFamily="34" charset="-122"/>
              </a:rPr>
              <a:t>：您可以使用 </a:t>
            </a:r>
            <a:r>
              <a:rPr lang="en-US" altLang="zh-CN" sz="3200" dirty="0" err="1">
                <a:solidFill>
                  <a:schemeClr val="bg1"/>
                </a:solidFill>
                <a:latin typeface="微软雅黑" panose="020B0503020204020204" pitchFamily="34" charset="-122"/>
                <a:ea typeface="微软雅黑" panose="020B0503020204020204" pitchFamily="34" charset="-122"/>
              </a:rPr>
              <a:t>Javscript</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来启用标签页，如下所示：</a:t>
            </a:r>
            <a:endParaRPr lang="en-US" altLang="zh-CN" sz="3200" dirty="0">
              <a:solidFill>
                <a:schemeClr val="bg1"/>
              </a:solidFill>
              <a:latin typeface="微软雅黑" panose="020B0503020204020204" pitchFamily="34" charset="-122"/>
              <a:ea typeface="微软雅黑" panose="020B0503020204020204" pitchFamily="34" charset="-122"/>
            </a:endParaRPr>
          </a:p>
          <a:p>
            <a:pPr marL="0" lvl="1">
              <a:lnSpc>
                <a:spcPct val="150000"/>
              </a:lnSpc>
            </a:pPr>
            <a:r>
              <a:rPr lang="en-US" altLang="zh-CN" sz="3600" i="1" dirty="0">
                <a:solidFill>
                  <a:schemeClr val="accent2"/>
                </a:solidFill>
                <a:effectLst>
                  <a:outerShdw blurRad="38100" dist="38100" dir="2700000" algn="tl">
                    <a:srgbClr val="000000">
                      <a:alpha val="43137"/>
                    </a:srgbClr>
                  </a:outerShdw>
                </a:effectLst>
              </a:rPr>
              <a:t>$('#</a:t>
            </a:r>
            <a:r>
              <a:rPr lang="en-US" altLang="zh-CN" sz="3600" i="1" dirty="0" err="1">
                <a:solidFill>
                  <a:schemeClr val="accent2"/>
                </a:solidFill>
                <a:effectLst>
                  <a:outerShdw blurRad="38100" dist="38100" dir="2700000" algn="tl">
                    <a:srgbClr val="000000">
                      <a:alpha val="43137"/>
                    </a:srgbClr>
                  </a:outerShdw>
                </a:effectLst>
              </a:rPr>
              <a:t>myTab</a:t>
            </a:r>
            <a:r>
              <a:rPr lang="en-US" altLang="zh-CN" sz="3600" i="1" dirty="0">
                <a:solidFill>
                  <a:schemeClr val="accent2"/>
                </a:solidFill>
                <a:effectLst>
                  <a:outerShdw blurRad="38100" dist="38100" dir="2700000" algn="tl">
                    <a:srgbClr val="000000">
                      <a:alpha val="43137"/>
                    </a:srgbClr>
                  </a:outerShdw>
                </a:effectLst>
              </a:rPr>
              <a:t> a').click(function (e) { </a:t>
            </a:r>
          </a:p>
          <a:p>
            <a:pPr marL="0" lvl="1">
              <a:lnSpc>
                <a:spcPct val="150000"/>
              </a:lnSpc>
            </a:pPr>
            <a:r>
              <a:rPr lang="en-US" altLang="zh-CN" sz="3600" i="1" dirty="0">
                <a:solidFill>
                  <a:schemeClr val="accent2"/>
                </a:solidFill>
                <a:effectLst>
                  <a:outerShdw blurRad="38100" dist="38100" dir="2700000" algn="tl">
                    <a:srgbClr val="000000">
                      <a:alpha val="43137"/>
                    </a:srgbClr>
                  </a:outerShdw>
                </a:effectLst>
              </a:rPr>
              <a:t>    </a:t>
            </a:r>
            <a:r>
              <a:rPr lang="en-US" altLang="zh-CN" sz="3600" i="1" dirty="0" err="1">
                <a:solidFill>
                  <a:schemeClr val="accent2"/>
                </a:solidFill>
                <a:effectLst>
                  <a:outerShdw blurRad="38100" dist="38100" dir="2700000" algn="tl">
                    <a:srgbClr val="000000">
                      <a:alpha val="43137"/>
                    </a:srgbClr>
                  </a:outerShdw>
                </a:effectLst>
              </a:rPr>
              <a:t>e.preventDefault</a:t>
            </a:r>
            <a:r>
              <a:rPr lang="en-US" altLang="zh-CN" sz="3600" i="1" dirty="0">
                <a:solidFill>
                  <a:schemeClr val="accent2"/>
                </a:solidFill>
                <a:effectLst>
                  <a:outerShdw blurRad="38100" dist="38100" dir="2700000" algn="tl">
                    <a:srgbClr val="000000">
                      <a:alpha val="43137"/>
                    </a:srgbClr>
                  </a:outerShdw>
                </a:effectLst>
              </a:rPr>
              <a:t>() $(this).tab('show') </a:t>
            </a:r>
          </a:p>
          <a:p>
            <a:pPr marL="0" lvl="1">
              <a:lnSpc>
                <a:spcPct val="150000"/>
              </a:lnSpc>
            </a:pPr>
            <a:r>
              <a:rPr lang="en-US" altLang="zh-CN" sz="3600" i="1" dirty="0">
                <a:solidFill>
                  <a:schemeClr val="accent2"/>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200809606"/>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txBox="1">
            <a:spLocks noChangeArrowheads="1"/>
          </p:cNvSpPr>
          <p:nvPr/>
        </p:nvSpPr>
        <p:spPr bwMode="auto">
          <a:xfrm>
            <a:off x="1558925" y="2276475"/>
            <a:ext cx="84248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4000" b="1" dirty="0">
                <a:solidFill>
                  <a:schemeClr val="bg1"/>
                </a:solidFill>
                <a:latin typeface="微软雅黑" panose="020B0503020204020204" pitchFamily="34" charset="-122"/>
                <a:ea typeface="微软雅黑" panose="020B0503020204020204" pitchFamily="34" charset="-122"/>
              </a:rPr>
              <a:t>响应式设计流程</a:t>
            </a:r>
            <a:endParaRPr lang="en-US" altLang="zh-CN" sz="4000" b="1" dirty="0">
              <a:solidFill>
                <a:schemeClr val="bg1"/>
              </a:solidFill>
              <a:latin typeface="微软雅黑" panose="020B0503020204020204" pitchFamily="34" charset="-122"/>
              <a:ea typeface="微软雅黑" panose="020B0503020204020204" pitchFamily="34" charset="-122"/>
            </a:endParaRPr>
          </a:p>
          <a:p>
            <a:pPr>
              <a:lnSpc>
                <a:spcPct val="200000"/>
              </a:lnSpc>
            </a:pPr>
            <a:endParaRPr lang="en-US" altLang="zh-CN"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08380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fade">
                                      <p:cBhvr>
                                        <p:cTn id="7" dur="500"/>
                                        <p:tgtEl>
                                          <p:spTgt spid="102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用户研究与设备规格预估</a:t>
            </a:r>
          </a:p>
        </p:txBody>
      </p:sp>
      <p:pic>
        <p:nvPicPr>
          <p:cNvPr id="53253" name="Picture 3" descr="E:\已完成\资源\文档\响应式web设计\pptpsd\用户研究与设备规格预估 副本.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678" y="1009650"/>
            <a:ext cx="10121890" cy="577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917655"/>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1195580"/>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889829"/>
            <a:ext cx="6985000" cy="3594100"/>
          </a:xfrm>
          <a:prstGeom prst="rect">
            <a:avLst/>
          </a:prstGeom>
        </p:spPr>
      </p:pic>
      <p:pic>
        <p:nvPicPr>
          <p:cNvPr id="3" name="图片 2"/>
          <p:cNvPicPr>
            <a:picLocks noChangeAspect="1"/>
          </p:cNvPicPr>
          <p:nvPr/>
        </p:nvPicPr>
        <p:blipFill>
          <a:blip r:embed="rId3"/>
          <a:stretch>
            <a:fillRect/>
          </a:stretch>
        </p:blipFill>
        <p:spPr>
          <a:xfrm>
            <a:off x="5949122" y="3200400"/>
            <a:ext cx="6985000" cy="3657600"/>
          </a:xfrm>
          <a:prstGeom prst="rect">
            <a:avLst/>
          </a:prstGeom>
        </p:spPr>
      </p:pic>
    </p:spTree>
    <p:extLst>
      <p:ext uri="{BB962C8B-B14F-4D97-AF65-F5344CB8AC3E}">
        <p14:creationId xmlns:p14="http://schemas.microsoft.com/office/powerpoint/2010/main" val="771509280"/>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ChangeArrowheads="1"/>
          </p:cNvSpPr>
          <p:nvPr/>
        </p:nvSpPr>
        <p:spPr bwMode="auto">
          <a:xfrm>
            <a:off x="1992313" y="115888"/>
            <a:ext cx="82296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defRPr/>
            </a:pPr>
            <a:r>
              <a:rPr lang="zh-CN" altLang="en-US" sz="2601" dirty="0">
                <a:solidFill>
                  <a:schemeClr val="bg1"/>
                </a:solidFill>
                <a:latin typeface="微软雅黑" panose="020B0503020204020204" pitchFamily="34" charset="-122"/>
                <a:ea typeface="微软雅黑" panose="020B0503020204020204" pitchFamily="34" charset="-122"/>
              </a:rPr>
              <a:t>用户研究与设备规格预估</a:t>
            </a:r>
          </a:p>
        </p:txBody>
      </p:sp>
      <p:sp>
        <p:nvSpPr>
          <p:cNvPr id="4" name="矩形 3"/>
          <p:cNvSpPr/>
          <p:nvPr/>
        </p:nvSpPr>
        <p:spPr>
          <a:xfrm>
            <a:off x="119138" y="1003214"/>
            <a:ext cx="11953526" cy="2923877"/>
          </a:xfrm>
          <a:prstGeom prst="rect">
            <a:avLst/>
          </a:prstGeom>
        </p:spPr>
        <p:txBody>
          <a:bodyPr wrap="square">
            <a:spAutoFit/>
          </a:bodyPr>
          <a:lstStyle/>
          <a:p>
            <a:pPr>
              <a:lnSpc>
                <a:spcPct val="150000"/>
              </a:lnSpc>
              <a:spcBef>
                <a:spcPct val="20000"/>
              </a:spcBef>
            </a:pPr>
            <a:r>
              <a:rPr lang="zh-CN" altLang="en-US" sz="2000" b="1" dirty="0">
                <a:solidFill>
                  <a:schemeClr val="bg1"/>
                </a:solidFill>
                <a:latin typeface="Hiragino Sans GB W6" charset="-122"/>
                <a:ea typeface="Hiragino Sans GB W6" charset="-122"/>
                <a:cs typeface="Hiragino Sans GB W6" charset="-122"/>
              </a:rPr>
              <a:t>      前期，通过用户调研，我们可以了解到用户群所使用的设备类型分布情况，并预估出几种典型的响应规格，用来规划不同的呈现方式。有几个问题需要特别考虑下：</a:t>
            </a:r>
            <a:endParaRPr lang="en-US" altLang="zh-CN" sz="2000" b="1" dirty="0">
              <a:solidFill>
                <a:schemeClr val="bg1"/>
              </a:solidFill>
              <a:latin typeface="Hiragino Sans GB W6" charset="-122"/>
              <a:ea typeface="Hiragino Sans GB W6" charset="-122"/>
              <a:cs typeface="Hiragino Sans GB W6" charset="-122"/>
            </a:endParaRPr>
          </a:p>
          <a:p>
            <a:pPr>
              <a:lnSpc>
                <a:spcPct val="150000"/>
              </a:lnSpc>
              <a:spcBef>
                <a:spcPct val="20000"/>
              </a:spcBef>
            </a:pPr>
            <a:r>
              <a:rPr lang="zh-CN" altLang="en-US" sz="2000" b="1" dirty="0">
                <a:solidFill>
                  <a:srgbClr val="FFFF00"/>
                </a:solidFill>
                <a:latin typeface="Hiragino Sans GB W6" charset="-122"/>
                <a:ea typeface="Hiragino Sans GB W6" charset="-122"/>
                <a:cs typeface="Hiragino Sans GB W6" charset="-122"/>
              </a:rPr>
              <a:t>用户在不同设备上的目标有多大区别？</a:t>
            </a:r>
            <a:r>
              <a:rPr lang="zh-CN" altLang="en-US" sz="2000" b="1" dirty="0">
                <a:solidFill>
                  <a:schemeClr val="bg1"/>
                </a:solidFill>
                <a:latin typeface="Hiragino Sans GB W6" charset="-122"/>
                <a:ea typeface="Hiragino Sans GB W6" charset="-122"/>
                <a:cs typeface="Hiragino Sans GB W6" charset="-122"/>
              </a:rPr>
              <a:t> 过去，我们通常会假设用户在使用移动设备访问网站时，其行为都是高度目标驱动化的。但实际情况不仅如此</a:t>
            </a:r>
            <a:r>
              <a:rPr lang="en-US" altLang="zh-CN" sz="2000" b="1" dirty="0">
                <a:solidFill>
                  <a:schemeClr val="bg1"/>
                </a:solidFill>
                <a:latin typeface="Hiragino Sans GB W6" charset="-122"/>
                <a:ea typeface="Hiragino Sans GB W6" charset="-122"/>
                <a:cs typeface="Hiragino Sans GB W6" charset="-122"/>
              </a:rPr>
              <a:t>——</a:t>
            </a:r>
            <a:r>
              <a:rPr lang="zh-CN" altLang="en-US" sz="2000" b="1" dirty="0">
                <a:solidFill>
                  <a:schemeClr val="bg1"/>
                </a:solidFill>
                <a:latin typeface="Hiragino Sans GB W6" charset="-122"/>
                <a:ea typeface="Hiragino Sans GB W6" charset="-122"/>
                <a:cs typeface="Hiragino Sans GB W6" charset="-122"/>
              </a:rPr>
              <a:t>智能手机、平板电脑等各类移动设备的用户，会越来越多的在相对稳定从容的状态下使用网络。用户使用不同设备的目标差别并没有想象的那么大，我们</a:t>
            </a:r>
            <a:r>
              <a:rPr lang="zh-CN" altLang="en-US" sz="2000" b="1" dirty="0">
                <a:solidFill>
                  <a:srgbClr val="FFFF00"/>
                </a:solidFill>
                <a:latin typeface="Hiragino Sans GB W6" charset="-122"/>
                <a:ea typeface="Hiragino Sans GB W6" charset="-122"/>
                <a:cs typeface="Hiragino Sans GB W6" charset="-122"/>
              </a:rPr>
              <a:t>不能片面的假设不同类型设备的用户对功能的需求差异。 </a:t>
            </a:r>
          </a:p>
        </p:txBody>
      </p:sp>
      <p:pic>
        <p:nvPicPr>
          <p:cNvPr id="5427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806" y="3838575"/>
            <a:ext cx="84963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695861"/>
      </p:ext>
    </p:extLst>
  </p:cSld>
  <p:clrMapOvr>
    <a:masterClrMapping/>
  </p:clrMapOvr>
  <p:transition spd="med">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5240</Words>
  <Application>Microsoft Office PowerPoint</Application>
  <PresentationFormat>宽屏</PresentationFormat>
  <Paragraphs>707</Paragraphs>
  <Slides>130</Slides>
  <Notes>36</Notes>
  <HiddenSlides>1</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130</vt:i4>
      </vt:variant>
    </vt:vector>
  </HeadingPairs>
  <TitlesOfParts>
    <vt:vector size="149" baseType="lpstr">
      <vt:lpstr>Arial Unicode MS</vt:lpstr>
      <vt:lpstr>DejaVu Sans</vt:lpstr>
      <vt:lpstr>Helvetica Neue</vt:lpstr>
      <vt:lpstr>Hiragino Sans GB W6</vt:lpstr>
      <vt:lpstr>Meiryo</vt:lpstr>
      <vt:lpstr>Menlo</vt:lpstr>
      <vt:lpstr>等线</vt:lpstr>
      <vt:lpstr>楷体_GB2312</vt:lpstr>
      <vt:lpstr>宋体</vt:lpstr>
      <vt:lpstr>微软雅黑</vt:lpstr>
      <vt:lpstr>Arial</vt:lpstr>
      <vt:lpstr>Calibri</vt:lpstr>
      <vt:lpstr>Calibri Light</vt:lpstr>
      <vt:lpstr>Helvetica</vt:lpstr>
      <vt:lpstr>Impact</vt:lpstr>
      <vt:lpstr>Times New Roman</vt:lpstr>
      <vt:lpstr>Trebuchet MS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预编译的Bootstrap</vt:lpstr>
      <vt:lpstr>PowerPoint 演示文稿</vt:lpstr>
      <vt:lpstr>PowerPoint 演示文稿</vt:lpstr>
      <vt:lpstr>PowerPoint 演示文稿</vt:lpstr>
      <vt:lpstr>浏览器/设备支持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全局CSS - 网格系统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Bootstrap全局CSS样式</vt:lpstr>
      <vt:lpstr>全局CSS - 表格</vt:lpstr>
      <vt:lpstr>表格 – 用法</vt:lpstr>
      <vt:lpstr>PowerPoint 演示文稿</vt:lpstr>
      <vt:lpstr>全局CSS - 表单</vt:lpstr>
      <vt:lpstr>全局CSS - 表单控件</vt:lpstr>
      <vt:lpstr>全局CSS - 按钮</vt:lpstr>
      <vt:lpstr>全局CSS - 图像</vt:lpstr>
      <vt:lpstr>PowerPoint 演示文稿</vt:lpstr>
      <vt:lpstr>1. Bootstrap插件概览</vt:lpstr>
      <vt:lpstr>Bootstrap插件引用</vt:lpstr>
      <vt:lpstr>2. Bootstrap插件详解</vt:lpstr>
      <vt:lpstr>Bootstrap插件 – 模态窗口</vt:lpstr>
      <vt:lpstr>模态窗口 – 用法</vt:lpstr>
      <vt:lpstr>模态窗口 – 方法</vt:lpstr>
      <vt:lpstr>模态窗口 – 事件</vt:lpstr>
      <vt:lpstr>Bootstrap插件 – 标签页</vt:lpstr>
      <vt:lpstr>标签页 – 用法</vt:lpstr>
      <vt:lpstr>标签页 – 用法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WEB前端 </vt:lpstr>
      <vt:lpstr>前端开发工程师发展历程、职责范围介绍</vt:lpstr>
      <vt:lpstr>前端开发工程师发展历程、职责范围介绍</vt:lpstr>
      <vt:lpstr>前端开发工程师发展历程、职责范围介绍</vt:lpstr>
      <vt:lpstr>PowerPoint 演示文稿</vt:lpstr>
      <vt:lpstr>前端开发工程师发展历程、职责范围介绍</vt:lpstr>
      <vt:lpstr>前端简介</vt:lpstr>
      <vt:lpstr>前端简介</vt:lpstr>
      <vt:lpstr>前端技术</vt:lpstr>
      <vt:lpstr>放开眼界</vt:lpstr>
      <vt:lpstr>只顾着自己圈子的人眼中的角色定位</vt:lpstr>
      <vt:lpstr>更客观的角色定位</vt:lpstr>
      <vt:lpstr>前端离被认可还有多远？</vt:lpstr>
      <vt:lpstr>反思</vt:lpstr>
      <vt:lpstr>前端的位置</vt:lpstr>
      <vt:lpstr>javascript的位置</vt:lpstr>
      <vt:lpstr>典型的开发流程</vt:lpstr>
      <vt:lpstr>前端需沟通的对象</vt:lpstr>
      <vt:lpstr>专业技能之外，前端的能力要求</vt:lpstr>
      <vt:lpstr>前端架构的成型期</vt:lpstr>
      <vt:lpstr>前端需求越来越复杂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2018-04-10T09:31:09Z</dcterms:created>
  <dcterms:modified xsi:type="dcterms:W3CDTF">2018-04-10T09:31:59Z</dcterms:modified>
</cp:coreProperties>
</file>